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sldIdLst>
    <p:sldId id="256" r:id="rId2"/>
    <p:sldId id="276" r:id="rId3"/>
    <p:sldId id="391" r:id="rId4"/>
    <p:sldId id="261" r:id="rId5"/>
    <p:sldId id="278" r:id="rId6"/>
    <p:sldId id="399" r:id="rId7"/>
    <p:sldId id="260" r:id="rId8"/>
    <p:sldId id="274" r:id="rId9"/>
    <p:sldId id="271" r:id="rId10"/>
    <p:sldId id="272" r:id="rId11"/>
    <p:sldId id="273" r:id="rId12"/>
    <p:sldId id="497" r:id="rId13"/>
    <p:sldId id="498" r:id="rId14"/>
    <p:sldId id="499" r:id="rId15"/>
    <p:sldId id="500" r:id="rId16"/>
    <p:sldId id="501" r:id="rId17"/>
    <p:sldId id="504" r:id="rId18"/>
    <p:sldId id="505" r:id="rId19"/>
    <p:sldId id="506" r:id="rId20"/>
    <p:sldId id="507" r:id="rId21"/>
    <p:sldId id="508" r:id="rId22"/>
    <p:sldId id="433" r:id="rId23"/>
    <p:sldId id="509" r:id="rId24"/>
    <p:sldId id="514" r:id="rId25"/>
    <p:sldId id="513" r:id="rId26"/>
    <p:sldId id="515" r:id="rId27"/>
    <p:sldId id="516" r:id="rId28"/>
    <p:sldId id="519" r:id="rId29"/>
    <p:sldId id="275" r:id="rId30"/>
    <p:sldId id="520" r:id="rId31"/>
    <p:sldId id="526" r:id="rId32"/>
    <p:sldId id="517" r:id="rId33"/>
    <p:sldId id="257" r:id="rId34"/>
    <p:sldId id="522" r:id="rId35"/>
    <p:sldId id="395" r:id="rId36"/>
    <p:sldId id="393" r:id="rId37"/>
    <p:sldId id="518" r:id="rId38"/>
    <p:sldId id="503" r:id="rId39"/>
    <p:sldId id="502" r:id="rId40"/>
    <p:sldId id="258" r:id="rId41"/>
    <p:sldId id="451" r:id="rId42"/>
    <p:sldId id="466" r:id="rId43"/>
    <p:sldId id="467" r:id="rId44"/>
    <p:sldId id="528" r:id="rId45"/>
    <p:sldId id="468" r:id="rId46"/>
    <p:sldId id="469" r:id="rId47"/>
    <p:sldId id="453" r:id="rId48"/>
    <p:sldId id="527" r:id="rId49"/>
    <p:sldId id="470" r:id="rId50"/>
    <p:sldId id="471" r:id="rId51"/>
    <p:sldId id="473" r:id="rId52"/>
    <p:sldId id="454" r:id="rId53"/>
    <p:sldId id="455" r:id="rId54"/>
    <p:sldId id="456" r:id="rId55"/>
    <p:sldId id="458" r:id="rId56"/>
    <p:sldId id="460" r:id="rId57"/>
    <p:sldId id="461" r:id="rId58"/>
    <p:sldId id="462" r:id="rId59"/>
    <p:sldId id="475" r:id="rId60"/>
    <p:sldId id="476" r:id="rId61"/>
    <p:sldId id="464" r:id="rId62"/>
    <p:sldId id="262" r:id="rId63"/>
    <p:sldId id="264" r:id="rId64"/>
    <p:sldId id="478" r:id="rId65"/>
    <p:sldId id="479" r:id="rId66"/>
    <p:sldId id="529" r:id="rId67"/>
    <p:sldId id="480" r:id="rId68"/>
    <p:sldId id="532" r:id="rId69"/>
    <p:sldId id="481" r:id="rId70"/>
    <p:sldId id="531" r:id="rId71"/>
    <p:sldId id="534" r:id="rId72"/>
    <p:sldId id="486" r:id="rId73"/>
    <p:sldId id="484" r:id="rId74"/>
    <p:sldId id="263" r:id="rId75"/>
    <p:sldId id="487" r:id="rId76"/>
    <p:sldId id="536" r:id="rId77"/>
    <p:sldId id="488" r:id="rId78"/>
    <p:sldId id="266" r:id="rId79"/>
    <p:sldId id="265" r:id="rId80"/>
    <p:sldId id="268" r:id="rId81"/>
    <p:sldId id="267" r:id="rId82"/>
    <p:sldId id="491" r:id="rId83"/>
    <p:sldId id="492" r:id="rId84"/>
    <p:sldId id="535" r:id="rId85"/>
    <p:sldId id="533" r:id="rId86"/>
    <p:sldId id="496" r:id="rId87"/>
    <p:sldId id="524" r:id="rId88"/>
    <p:sldId id="493" r:id="rId89"/>
    <p:sldId id="494" r:id="rId90"/>
    <p:sldId id="495" r:id="rId91"/>
    <p:sldId id="530" r:id="rId9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BB3B2-294D-4400-9E5D-4A4B0829B2D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EEBB9-FC09-401D-AC61-B84D49EDF8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0323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EEBB9-FC09-401D-AC61-B84D49EDF802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825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924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8302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6060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1056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8567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0093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207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6173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3104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1928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7687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929CA-0278-401C-920E-B632D9F4AD9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2FA01-35C1-4D70-8F8D-C720A10925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21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4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0.jpeg"/><Relationship Id="rId4" Type="http://schemas.openxmlformats.org/officeDocument/2006/relationships/image" Target="../media/image169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74.png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9.jpeg"/><Relationship Id="rId4" Type="http://schemas.openxmlformats.org/officeDocument/2006/relationships/image" Target="../media/image178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8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jpeg"/><Relationship Id="rId4" Type="http://schemas.openxmlformats.org/officeDocument/2006/relationships/image" Target="../media/image189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4.JPG"/><Relationship Id="rId4" Type="http://schemas.openxmlformats.org/officeDocument/2006/relationships/image" Target="../media/image193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7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0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3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7.jpeg"/><Relationship Id="rId4" Type="http://schemas.openxmlformats.org/officeDocument/2006/relationships/image" Target="../media/image206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image" Target="../media/image2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404664"/>
            <a:ext cx="7772400" cy="83671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l"/>
            <a:r>
              <a:rPr lang="es-ES" sz="88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Río Umia</a:t>
            </a:r>
          </a:p>
        </p:txBody>
      </p:sp>
      <p:pic>
        <p:nvPicPr>
          <p:cNvPr id="3" name="1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492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70827">
            <a:off x="6035061" y="258736"/>
            <a:ext cx="2849279" cy="138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A87E6D3-0FBE-F42A-D390-8136A06066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3"/>
          <a:stretch>
            <a:fillRect/>
          </a:stretch>
        </p:blipFill>
        <p:spPr>
          <a:xfrm>
            <a:off x="899592" y="5301208"/>
            <a:ext cx="7266630" cy="135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17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4" y="1556792"/>
            <a:ext cx="9048124" cy="518457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51520" y="116632"/>
            <a:ext cx="8648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LONXITUDE</a:t>
            </a:r>
            <a:r>
              <a:rPr lang="es-ES" sz="2400" b="1" dirty="0"/>
              <a:t>: 70 km</a:t>
            </a:r>
          </a:p>
          <a:p>
            <a:r>
              <a:rPr lang="es-ES" sz="4000" b="1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SUPERFICIE DA CUNCA</a:t>
            </a:r>
            <a:r>
              <a:rPr lang="es-ES" sz="2400" b="1" dirty="0"/>
              <a:t>: </a:t>
            </a:r>
            <a:r>
              <a:rPr lang="es-ES_tradnl" sz="2400" b="1" dirty="0">
                <a:cs typeface="Arial" charset="0"/>
              </a:rPr>
              <a:t>440,4 km</a:t>
            </a:r>
            <a:r>
              <a:rPr lang="es-ES_tradnl" sz="2400" b="1" baseline="30000" dirty="0">
                <a:cs typeface="Arial" charset="0"/>
              </a:rPr>
              <a:t>2</a:t>
            </a:r>
            <a:endParaRPr lang="es-ES" sz="2400" b="1" baseline="30000" dirty="0">
              <a:cs typeface="Arial" charset="0"/>
            </a:endParaRPr>
          </a:p>
        </p:txBody>
      </p:sp>
      <p:pic>
        <p:nvPicPr>
          <p:cNvPr id="4" name="Picture 6" descr="mapa-galiza-sal (5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09211"/>
            <a:ext cx="2636239" cy="286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7092280" y="5197720"/>
            <a:ext cx="576064" cy="288032"/>
          </a:xfrm>
          <a:prstGeom prst="rect">
            <a:avLst/>
          </a:prstGeom>
          <a:noFill/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624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1052736"/>
            <a:ext cx="9244013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2170113" y="476250"/>
            <a:ext cx="4884737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algn="ctr" eaLnBrk="1" hangingPunct="1"/>
            <a:r>
              <a:rPr lang="es-ES_tradnl" b="1" dirty="0">
                <a:latin typeface="Arial" charset="0"/>
                <a:cs typeface="Arial" charset="0"/>
              </a:rPr>
              <a:t>CUNCA: comarcas e </a:t>
            </a:r>
            <a:r>
              <a:rPr lang="es-ES_tradnl" b="1" dirty="0" err="1">
                <a:latin typeface="Arial" charset="0"/>
                <a:cs typeface="Arial" charset="0"/>
              </a:rPr>
              <a:t>concellos</a:t>
            </a:r>
            <a:r>
              <a:rPr lang="es-ES_tradnl" b="1" dirty="0">
                <a:latin typeface="Arial" charset="0"/>
                <a:cs typeface="Arial" charset="0"/>
              </a:rPr>
              <a:t>  </a:t>
            </a:r>
            <a:endParaRPr lang="es-ES" b="1" baseline="30000" dirty="0">
              <a:latin typeface="Arial" charset="0"/>
              <a:cs typeface="Arial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16892" y="5934670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CONCELLOS: </a:t>
            </a:r>
            <a:r>
              <a:rPr lang="es-ES" b="1" dirty="0" err="1"/>
              <a:t>Forcarei</a:t>
            </a:r>
            <a:r>
              <a:rPr lang="es-ES" b="1" dirty="0"/>
              <a:t>, A Estrada, </a:t>
            </a:r>
            <a:r>
              <a:rPr lang="es-ES" b="1" dirty="0" err="1"/>
              <a:t>Cuntis</a:t>
            </a:r>
            <a:r>
              <a:rPr lang="es-ES" b="1" dirty="0"/>
              <a:t>, </a:t>
            </a:r>
            <a:r>
              <a:rPr lang="es-ES" b="1" dirty="0" err="1"/>
              <a:t>Moraña</a:t>
            </a:r>
            <a:r>
              <a:rPr lang="es-ES" b="1" dirty="0"/>
              <a:t>, Campo </a:t>
            </a:r>
            <a:r>
              <a:rPr lang="es-ES" b="1" dirty="0" err="1"/>
              <a:t>Lameiro</a:t>
            </a:r>
            <a:r>
              <a:rPr lang="es-ES" b="1" dirty="0"/>
              <a:t>, Caldas de Reis, Barro, Portas, </a:t>
            </a:r>
            <a:r>
              <a:rPr lang="es-ES" b="1" dirty="0" err="1"/>
              <a:t>Vilanova</a:t>
            </a:r>
            <a:r>
              <a:rPr lang="es-ES" b="1" dirty="0"/>
              <a:t> de </a:t>
            </a:r>
            <a:r>
              <a:rPr lang="es-ES" b="1" dirty="0" err="1"/>
              <a:t>Arousa</a:t>
            </a:r>
            <a:r>
              <a:rPr lang="es-ES" b="1" dirty="0"/>
              <a:t>, </a:t>
            </a:r>
            <a:r>
              <a:rPr lang="es-ES" b="1" dirty="0" err="1"/>
              <a:t>Meis</a:t>
            </a:r>
            <a:r>
              <a:rPr lang="es-ES" b="1" dirty="0"/>
              <a:t>, </a:t>
            </a:r>
            <a:r>
              <a:rPr lang="es-ES" b="1" dirty="0" err="1"/>
              <a:t>Ribadumia</a:t>
            </a:r>
            <a:r>
              <a:rPr lang="es-ES" b="1" dirty="0"/>
              <a:t>, </a:t>
            </a:r>
            <a:r>
              <a:rPr lang="es-ES" b="1" dirty="0" err="1"/>
              <a:t>Meaño</a:t>
            </a:r>
            <a:r>
              <a:rPr lang="es-ES" b="1" dirty="0"/>
              <a:t> e Cambados</a:t>
            </a:r>
          </a:p>
          <a:p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4067944" y="443711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Times New Roman" pitchFamily="18" charset="0"/>
                <a:cs typeface="Times New Roman" pitchFamily="18" charset="0"/>
              </a:rPr>
              <a:t>PONTEVEDRA</a:t>
            </a:r>
          </a:p>
        </p:txBody>
      </p:sp>
    </p:spTree>
    <p:extLst>
      <p:ext uri="{BB962C8B-B14F-4D97-AF65-F5344CB8AC3E}">
        <p14:creationId xmlns:p14="http://schemas.microsoft.com/office/powerpoint/2010/main" val="751159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827584" y="1"/>
            <a:ext cx="77724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>
                <a:solidFill>
                  <a:srgbClr val="0033CC"/>
                </a:solidFill>
              </a:rPr>
              <a:t>CLIMA</a:t>
            </a:r>
            <a:endParaRPr lang="es-ES" sz="4000" b="1" dirty="0">
              <a:solidFill>
                <a:srgbClr val="0033CC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113391" y="753553"/>
            <a:ext cx="7486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Oceánico húmido </a:t>
            </a:r>
            <a:r>
              <a:rPr lang="es-ES" sz="2400" b="1" dirty="0" err="1"/>
              <a:t>cunha</a:t>
            </a:r>
            <a:r>
              <a:rPr lang="es-ES" sz="2400" b="1" dirty="0"/>
              <a:t> marcada seca estival.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4000" cy="44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14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539552" y="0"/>
            <a:ext cx="66967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RÉXIME</a:t>
            </a:r>
            <a:r>
              <a:rPr lang="es-ES" sz="2400" b="1" dirty="0"/>
              <a:t>: Pluvial. O período de </a:t>
            </a:r>
            <a:r>
              <a:rPr lang="es-ES" sz="2400" b="1" dirty="0" err="1"/>
              <a:t>maior</a:t>
            </a:r>
            <a:r>
              <a:rPr lang="es-ES" sz="2400" b="1" dirty="0"/>
              <a:t> seca é en agosto. As </a:t>
            </a:r>
            <a:r>
              <a:rPr lang="es-ES" sz="2400" b="1" dirty="0" err="1"/>
              <a:t>augas</a:t>
            </a:r>
            <a:r>
              <a:rPr lang="es-ES" sz="2400" b="1" dirty="0"/>
              <a:t> </a:t>
            </a:r>
            <a:r>
              <a:rPr lang="es-ES" sz="2400" b="1" dirty="0" err="1"/>
              <a:t>máis</a:t>
            </a:r>
            <a:r>
              <a:rPr lang="es-ES" sz="2400" b="1" dirty="0"/>
              <a:t> altas corresponden a </a:t>
            </a:r>
            <a:r>
              <a:rPr lang="es-ES" sz="2400" b="1" dirty="0" err="1"/>
              <a:t>decembro-maio</a:t>
            </a:r>
            <a:r>
              <a:rPr lang="es-ES" sz="2400" b="1" dirty="0"/>
              <a:t>.</a:t>
            </a:r>
          </a:p>
        </p:txBody>
      </p:sp>
      <p:pic>
        <p:nvPicPr>
          <p:cNvPr id="4" name="3 Imagen" descr="RIO\COF-CAUDAL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01008"/>
            <a:ext cx="3240360" cy="26222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525558" y="1700808"/>
            <a:ext cx="59766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0033CC"/>
                </a:solidFill>
                <a:latin typeface="+mj-lt"/>
                <a:ea typeface="+mj-ea"/>
                <a:cs typeface="+mj-cs"/>
              </a:rPr>
              <a:t>CAUDAL</a:t>
            </a:r>
            <a:r>
              <a:rPr lang="es-ES" sz="2400" b="1" dirty="0"/>
              <a:t>: absoluto: 8,9 m</a:t>
            </a:r>
            <a:r>
              <a:rPr lang="es-ES" sz="2400" b="1" baseline="30000" dirty="0"/>
              <a:t>3</a:t>
            </a:r>
            <a:r>
              <a:rPr lang="es-ES" sz="2400" b="1" dirty="0"/>
              <a:t>/s </a:t>
            </a:r>
          </a:p>
          <a:p>
            <a:r>
              <a:rPr lang="es-ES" sz="2400" b="1" dirty="0"/>
              <a:t>relativo: 30,8 l s/km</a:t>
            </a:r>
            <a:r>
              <a:rPr lang="es-ES" sz="2400" b="1" baseline="30000" dirty="0"/>
              <a:t>2</a:t>
            </a:r>
            <a:endParaRPr lang="es-ES" sz="2400" b="1" dirty="0"/>
          </a:p>
        </p:txBody>
      </p:sp>
      <p:pic>
        <p:nvPicPr>
          <p:cNvPr id="9" name="Picture 4" descr="ROCHAS-GOLETA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111" y="2636912"/>
            <a:ext cx="5244075" cy="393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995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6156325" y="4984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endParaRPr lang="es-ES" sz="2400">
              <a:latin typeface="Times New Roman" pitchFamily="18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88640"/>
            <a:ext cx="3510949" cy="648072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8D9177A-07BF-FECF-A56A-6DF53E3919CD}"/>
              </a:ext>
            </a:extLst>
          </p:cNvPr>
          <p:cNvSpPr txBox="1"/>
          <p:nvPr/>
        </p:nvSpPr>
        <p:spPr>
          <a:xfrm>
            <a:off x="470496" y="498475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2000" b="1" dirty="0"/>
              <a:t>O </a:t>
            </a:r>
            <a:r>
              <a:rPr lang="gl-ES" sz="2000" b="1" dirty="0" err="1"/>
              <a:t>Umia</a:t>
            </a:r>
            <a:r>
              <a:rPr lang="gl-ES" sz="2000" b="1" dirty="0"/>
              <a:t> recebe a achega duns 70 afluentes (regatos, regos e ríos)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8CFFC28-8858-CE2D-4703-DD1D0A308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1" y="2420888"/>
            <a:ext cx="4512501" cy="33843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E177112-D962-CA31-3EDF-77021EF4F546}"/>
              </a:ext>
            </a:extLst>
          </p:cNvPr>
          <p:cNvSpPr txBox="1"/>
          <p:nvPr/>
        </p:nvSpPr>
        <p:spPr>
          <a:xfrm>
            <a:off x="456675" y="5990193"/>
            <a:ext cx="4435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600" b="1" dirty="0"/>
              <a:t>O Rego da </a:t>
            </a:r>
            <a:r>
              <a:rPr lang="gl-ES" sz="1600" b="1" dirty="0" err="1"/>
              <a:t>Armenteira</a:t>
            </a:r>
            <a:r>
              <a:rPr lang="gl-ES" sz="1600" b="1" dirty="0"/>
              <a:t> </a:t>
            </a:r>
            <a:r>
              <a:rPr lang="gl-ES" sz="1600" b="1" dirty="0" err="1"/>
              <a:t>xuntánose</a:t>
            </a:r>
            <a:r>
              <a:rPr lang="gl-ES" sz="1600" b="1" dirty="0"/>
              <a:t> co </a:t>
            </a:r>
            <a:r>
              <a:rPr lang="gl-ES" sz="1600" b="1" dirty="0" err="1"/>
              <a:t>Umia</a:t>
            </a:r>
            <a:endParaRPr lang="gl-ES" sz="1600" b="1" dirty="0"/>
          </a:p>
        </p:txBody>
      </p:sp>
    </p:spTree>
    <p:extLst>
      <p:ext uri="{BB962C8B-B14F-4D97-AF65-F5344CB8AC3E}">
        <p14:creationId xmlns:p14="http://schemas.microsoft.com/office/powerpoint/2010/main" val="1566864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1124744"/>
            <a:ext cx="480876" cy="5733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688307" y="4077072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/>
                </a:solidFill>
              </a:rPr>
              <a:t>bb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79512" y="116632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NACEMENTO: </a:t>
            </a:r>
            <a:r>
              <a:rPr lang="es-ES" sz="2400" b="1" dirty="0" err="1"/>
              <a:t>Lameiros</a:t>
            </a:r>
            <a:r>
              <a:rPr lang="es-ES" sz="2400" b="1" dirty="0"/>
              <a:t> da </a:t>
            </a:r>
            <a:r>
              <a:rPr lang="es-ES" sz="2400" b="1" dirty="0" err="1"/>
              <a:t>Reigosa</a:t>
            </a:r>
            <a:r>
              <a:rPr lang="es-ES" sz="2400" b="1" dirty="0"/>
              <a:t>, a 640 m de </a:t>
            </a:r>
            <a:r>
              <a:rPr lang="es-ES" sz="2400" b="1" dirty="0" err="1"/>
              <a:t>altitude</a:t>
            </a:r>
            <a:r>
              <a:rPr lang="es-ES" sz="2400" b="1" dirty="0"/>
              <a:t>, </a:t>
            </a:r>
          </a:p>
          <a:p>
            <a:pPr algn="ctr"/>
            <a:r>
              <a:rPr lang="es-ES" sz="2400" b="1" dirty="0" err="1"/>
              <a:t>na</a:t>
            </a:r>
            <a:r>
              <a:rPr lang="es-ES" sz="2400" b="1" dirty="0"/>
              <a:t> aba do Couto Albariza (</a:t>
            </a:r>
            <a:r>
              <a:rPr lang="es-ES" sz="2400" b="1" dirty="0" err="1"/>
              <a:t>serra</a:t>
            </a:r>
            <a:r>
              <a:rPr lang="es-ES" sz="2400" b="1" dirty="0"/>
              <a:t> do </a:t>
            </a:r>
            <a:r>
              <a:rPr lang="es-ES" sz="2400" b="1" dirty="0" err="1"/>
              <a:t>Candán</a:t>
            </a:r>
            <a:r>
              <a:rPr lang="es-ES" sz="2400" b="1" dirty="0"/>
              <a:t>)</a:t>
            </a:r>
          </a:p>
          <a:p>
            <a:pPr algn="ctr"/>
            <a:endParaRPr lang="es-ES" sz="2400" b="1" dirty="0"/>
          </a:p>
        </p:txBody>
      </p:sp>
      <p:pic>
        <p:nvPicPr>
          <p:cNvPr id="12" name="Picture 7" descr="REIGOSA-LA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4" b="8582"/>
          <a:stretch>
            <a:fillRect/>
          </a:stretch>
        </p:blipFill>
        <p:spPr bwMode="auto">
          <a:xfrm>
            <a:off x="179512" y="908720"/>
            <a:ext cx="3991741" cy="240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REIGOSA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711" y="2780928"/>
            <a:ext cx="4368552" cy="3276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03308" y="3311681"/>
            <a:ext cx="313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Lameiros</a:t>
            </a:r>
            <a:r>
              <a:rPr lang="es-ES" b="1" dirty="0"/>
              <a:t> da </a:t>
            </a:r>
            <a:r>
              <a:rPr lang="es-ES" b="1" dirty="0" err="1"/>
              <a:t>Reigosa</a:t>
            </a:r>
            <a:r>
              <a:rPr lang="es-ES" b="1" dirty="0"/>
              <a:t>      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4742799" y="6057342"/>
            <a:ext cx="2294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O Umia na </a:t>
            </a:r>
            <a:r>
              <a:rPr lang="es-ES" b="1" dirty="0" err="1"/>
              <a:t>Reigosa</a:t>
            </a:r>
            <a:r>
              <a:rPr lang="es-ES" b="1" dirty="0"/>
              <a:t>      </a:t>
            </a:r>
          </a:p>
        </p:txBody>
      </p:sp>
      <p:pic>
        <p:nvPicPr>
          <p:cNvPr id="15" name="Picture 4" descr="UMIA-GRAÑA-P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83" y="3721986"/>
            <a:ext cx="3708366" cy="278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13583" y="6502340"/>
            <a:ext cx="2247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Graña de Umia            </a:t>
            </a:r>
          </a:p>
        </p:txBody>
      </p:sp>
    </p:spTree>
    <p:extLst>
      <p:ext uri="{BB962C8B-B14F-4D97-AF65-F5344CB8AC3E}">
        <p14:creationId xmlns:p14="http://schemas.microsoft.com/office/powerpoint/2010/main" val="403968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FERVENZA-SEGON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6631"/>
            <a:ext cx="4000097" cy="299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572000" y="167444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688307" y="116632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/>
                </a:solidFill>
              </a:rPr>
              <a:t>Segón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7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60648"/>
            <a:ext cx="3996047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17072" y="2931222"/>
            <a:ext cx="168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Meavía</a:t>
            </a:r>
            <a:r>
              <a:rPr lang="es-ES" b="1" dirty="0"/>
              <a:t>               </a:t>
            </a:r>
          </a:p>
        </p:txBody>
      </p:sp>
      <p:pic>
        <p:nvPicPr>
          <p:cNvPr id="12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/>
          <a:stretch>
            <a:fillRect/>
          </a:stretch>
        </p:blipFill>
        <p:spPr bwMode="auto">
          <a:xfrm>
            <a:off x="414825" y="3257832"/>
            <a:ext cx="8066087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193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4534613" y="260648"/>
            <a:ext cx="350098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4884710" y="194393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CODESEDA</a:t>
            </a:r>
          </a:p>
        </p:txBody>
      </p:sp>
      <p:pic>
        <p:nvPicPr>
          <p:cNvPr id="7" name="Picture 4" descr="RAPIDOS-TORR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2385"/>
            <a:ext cx="2858733" cy="366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-16869" y="3429480"/>
            <a:ext cx="120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/>
              <a:t> A Torre             </a:t>
            </a:r>
          </a:p>
        </p:txBody>
      </p:sp>
      <p:pic>
        <p:nvPicPr>
          <p:cNvPr id="11" name="Picture 4" descr="RIBELA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711" y="620688"/>
            <a:ext cx="3817550" cy="2863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884710" y="3429000"/>
            <a:ext cx="1703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Ribela</a:t>
            </a:r>
            <a:endParaRPr lang="es-ES" b="1" dirty="0"/>
          </a:p>
        </p:txBody>
      </p:sp>
      <p:pic>
        <p:nvPicPr>
          <p:cNvPr id="1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710" y="3789040"/>
            <a:ext cx="3835490" cy="2555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4872785" y="6396802"/>
            <a:ext cx="347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Presa de Parada (</a:t>
            </a:r>
            <a:r>
              <a:rPr lang="es-ES" b="1" dirty="0" err="1"/>
              <a:t>Codeseda</a:t>
            </a:r>
            <a:r>
              <a:rPr lang="es-ES" b="1" dirty="0"/>
              <a:t>)            </a:t>
            </a:r>
          </a:p>
        </p:txBody>
      </p:sp>
      <p:pic>
        <p:nvPicPr>
          <p:cNvPr id="13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78" y="3861048"/>
            <a:ext cx="3998039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153155" y="6525344"/>
            <a:ext cx="2740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Abragán</a:t>
            </a:r>
            <a:r>
              <a:rPr lang="es-ES" b="1" dirty="0"/>
              <a:t> (</a:t>
            </a:r>
            <a:r>
              <a:rPr lang="es-ES" b="1" dirty="0" err="1"/>
              <a:t>Codeseda</a:t>
            </a:r>
            <a:r>
              <a:rPr lang="es-ES" b="1" dirty="0"/>
              <a:t>)            </a:t>
            </a:r>
          </a:p>
        </p:txBody>
      </p:sp>
    </p:spTree>
    <p:extLst>
      <p:ext uri="{BB962C8B-B14F-4D97-AF65-F5344CB8AC3E}">
        <p14:creationId xmlns:p14="http://schemas.microsoft.com/office/powerpoint/2010/main" val="2161193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604289" y="131788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720596" y="116632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/>
                </a:solidFill>
              </a:rPr>
              <a:t>Insuela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11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755" y="95176"/>
            <a:ext cx="2460375" cy="369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0" y="2588711"/>
            <a:ext cx="1656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/>
              <a:t>Rego das </a:t>
            </a:r>
          </a:p>
          <a:p>
            <a:pPr algn="r"/>
            <a:r>
              <a:rPr lang="es-ES" b="1" dirty="0" err="1"/>
              <a:t>Fervenzas</a:t>
            </a:r>
            <a:r>
              <a:rPr lang="es-ES" b="1" dirty="0"/>
              <a:t>, </a:t>
            </a:r>
          </a:p>
          <a:p>
            <a:pPr algn="r"/>
            <a:r>
              <a:rPr lang="es-ES" b="1" dirty="0"/>
              <a:t>afluente </a:t>
            </a:r>
          </a:p>
          <a:p>
            <a:pPr algn="r"/>
            <a:r>
              <a:rPr lang="es-ES" b="1" dirty="0"/>
              <a:t>do </a:t>
            </a:r>
            <a:r>
              <a:rPr lang="es-ES" b="1" dirty="0" err="1"/>
              <a:t>Insuela</a:t>
            </a:r>
            <a:endParaRPr lang="es-ES" b="1" dirty="0"/>
          </a:p>
        </p:txBody>
      </p:sp>
      <p:pic>
        <p:nvPicPr>
          <p:cNvPr id="12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15"/>
          <a:stretch>
            <a:fillRect/>
          </a:stretch>
        </p:blipFill>
        <p:spPr bwMode="auto">
          <a:xfrm>
            <a:off x="119727" y="3945432"/>
            <a:ext cx="4000403" cy="290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7" b="2553"/>
          <a:stretch>
            <a:fillRect/>
          </a:stretch>
        </p:blipFill>
        <p:spPr bwMode="auto">
          <a:xfrm>
            <a:off x="4932040" y="854084"/>
            <a:ext cx="4026595" cy="558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193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614912" y="111918"/>
            <a:ext cx="3197448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688307" y="75875"/>
            <a:ext cx="3928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Barranco da </a:t>
            </a:r>
            <a:r>
              <a:rPr lang="es-ES" sz="2400" b="1" dirty="0" err="1">
                <a:solidFill>
                  <a:schemeClr val="bg1"/>
                </a:solidFill>
              </a:rPr>
              <a:t>Toxeira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7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626" y="3352566"/>
            <a:ext cx="421543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817480" y="6151928"/>
            <a:ext cx="3208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Rego de </a:t>
            </a:r>
            <a:r>
              <a:rPr lang="es-ES" b="1" dirty="0" err="1"/>
              <a:t>Montillón</a:t>
            </a:r>
            <a:r>
              <a:rPr lang="es-ES" b="1" dirty="0"/>
              <a:t>, </a:t>
            </a:r>
          </a:p>
          <a:p>
            <a:r>
              <a:rPr lang="es-ES" b="1" dirty="0"/>
              <a:t>afluente do Barranco da </a:t>
            </a:r>
            <a:r>
              <a:rPr lang="es-ES" b="1" dirty="0" err="1"/>
              <a:t>Toxeira</a:t>
            </a:r>
            <a:endParaRPr lang="es-ES" b="1" dirty="0"/>
          </a:p>
        </p:txBody>
      </p:sp>
      <p:pic>
        <p:nvPicPr>
          <p:cNvPr id="11" name="Picture 4" descr="NODER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88" y="1484784"/>
            <a:ext cx="4047303" cy="303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41188" y="4520261"/>
            <a:ext cx="2528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O Umia en </a:t>
            </a:r>
            <a:r>
              <a:rPr lang="es-ES" b="1" dirty="0" err="1"/>
              <a:t>Nodar</a:t>
            </a:r>
            <a:r>
              <a:rPr lang="es-ES" b="1" dirty="0"/>
              <a:t>             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412" y="531427"/>
            <a:ext cx="4154806" cy="276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93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572000" y="167445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688307" y="116632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Porto Arranco</a:t>
            </a:r>
          </a:p>
        </p:txBody>
      </p:sp>
      <p:pic>
        <p:nvPicPr>
          <p:cNvPr id="7" name="10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69252"/>
            <a:ext cx="3672408" cy="551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99305"/>
            <a:ext cx="4008201" cy="585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07504" y="6424511"/>
            <a:ext cx="2511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O Umia na Goleta            </a:t>
            </a:r>
          </a:p>
        </p:txBody>
      </p:sp>
    </p:spTree>
    <p:extLst>
      <p:ext uri="{BB962C8B-B14F-4D97-AF65-F5344CB8AC3E}">
        <p14:creationId xmlns:p14="http://schemas.microsoft.com/office/powerpoint/2010/main" val="3223787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572000" y="599493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688307" y="548680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/>
                </a:solidFill>
              </a:rPr>
              <a:t>Pontillón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7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40768"/>
            <a:ext cx="4214135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51" y="459490"/>
            <a:ext cx="3754591" cy="563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4666246" y="4962364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4782553" y="4911551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Sequeiros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250151" y="6093295"/>
            <a:ext cx="2269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Rego de </a:t>
            </a:r>
            <a:r>
              <a:rPr lang="es-ES" b="1" dirty="0" err="1"/>
              <a:t>Fornos</a:t>
            </a:r>
            <a:r>
              <a:rPr lang="es-ES" b="1" dirty="0"/>
              <a:t>, </a:t>
            </a:r>
          </a:p>
          <a:p>
            <a:r>
              <a:rPr lang="es-ES" b="1" dirty="0"/>
              <a:t>afluente do Sequeiros</a:t>
            </a:r>
          </a:p>
        </p:txBody>
      </p:sp>
    </p:spTree>
    <p:extLst>
      <p:ext uri="{BB962C8B-B14F-4D97-AF65-F5344CB8AC3E}">
        <p14:creationId xmlns:p14="http://schemas.microsoft.com/office/powerpoint/2010/main" val="3223787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703206" y="390044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2963345" y="445761"/>
            <a:ext cx="350098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1761359" y="339231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>
                <a:solidFill>
                  <a:schemeClr val="bg1"/>
                </a:solidFill>
              </a:rPr>
              <a:t>Gallo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64491" y="82990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>
                <a:solidFill>
                  <a:srgbClr val="FF0000"/>
                </a:solidFill>
              </a:rPr>
              <a:t>CUNTIS</a:t>
            </a:r>
          </a:p>
        </p:txBody>
      </p:sp>
      <p:pic>
        <p:nvPicPr>
          <p:cNvPr id="7" name="Picture 6" descr="CUNTIS-GALO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5933"/>
            <a:ext cx="3780631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06" y="1299432"/>
            <a:ext cx="3725545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3068960"/>
            <a:ext cx="2897442" cy="354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05805" y="6333247"/>
            <a:ext cx="3801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Rego do Pazo, afluente do Gallo</a:t>
            </a:r>
          </a:p>
          <a:p>
            <a:r>
              <a:rPr lang="es-ES" b="1" dirty="0"/>
              <a:t>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223787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572000" y="620688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4747049" y="1010345"/>
            <a:ext cx="350098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688307" y="548680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/>
                </a:solidFill>
              </a:rPr>
              <a:t>Grixó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220072" y="1010345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MORAÑA</a:t>
            </a:r>
          </a:p>
        </p:txBody>
      </p:sp>
      <p:pic>
        <p:nvPicPr>
          <p:cNvPr id="7" name="1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1" y="116632"/>
            <a:ext cx="3997889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92339" y="2852936"/>
            <a:ext cx="260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Ponte Taboada                   </a:t>
            </a:r>
          </a:p>
        </p:txBody>
      </p:sp>
      <p:pic>
        <p:nvPicPr>
          <p:cNvPr id="12" name="Picture 4" descr="MORAÑA-RE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4"/>
          <a:stretch>
            <a:fillRect/>
          </a:stretch>
        </p:blipFill>
        <p:spPr bwMode="auto">
          <a:xfrm>
            <a:off x="4747048" y="1766234"/>
            <a:ext cx="4321371" cy="2742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761226" y="4612486"/>
            <a:ext cx="2329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Encoro</a:t>
            </a:r>
            <a:r>
              <a:rPr lang="es-ES" b="1" dirty="0"/>
              <a:t> da </a:t>
            </a:r>
            <a:r>
              <a:rPr lang="es-ES" b="1" dirty="0" err="1"/>
              <a:t>Baxe</a:t>
            </a:r>
            <a:r>
              <a:rPr lang="es-ES" b="1" dirty="0"/>
              <a:t>             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46" y="3514664"/>
            <a:ext cx="3975574" cy="2648726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86631" y="6196662"/>
            <a:ext cx="3827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O Umia entre </a:t>
            </a:r>
            <a:r>
              <a:rPr lang="es-ES" b="1" dirty="0" err="1"/>
              <a:t>Moraña</a:t>
            </a:r>
            <a:r>
              <a:rPr lang="es-ES" b="1" dirty="0"/>
              <a:t> e </a:t>
            </a:r>
            <a:r>
              <a:rPr lang="es-ES" b="1" dirty="0" err="1"/>
              <a:t>Cuntis</a:t>
            </a:r>
            <a:r>
              <a:rPr lang="es-ES" b="1" dirty="0"/>
              <a:t>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223787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6" descr="SEGADE-F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94" y="188800"/>
            <a:ext cx="8424936" cy="63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70094" y="6507084"/>
            <a:ext cx="3529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Segade</a:t>
            </a:r>
            <a:r>
              <a:rPr lang="es-ES" b="1" dirty="0"/>
              <a:t> (Caldas de Reis)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223787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691680" y="345430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4572000" y="345430"/>
            <a:ext cx="350098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1807987" y="294616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 err="1">
                <a:solidFill>
                  <a:schemeClr val="bg1"/>
                </a:solidFill>
              </a:rPr>
              <a:t>Bermaña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061450" y="294617"/>
            <a:ext cx="332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CALDAS DE REIS</a:t>
            </a:r>
          </a:p>
        </p:txBody>
      </p:sp>
      <p:pic>
        <p:nvPicPr>
          <p:cNvPr id="7" name="Picture 4" descr="CALDAS-AL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6" r="13466"/>
          <a:stretch/>
        </p:blipFill>
        <p:spPr bwMode="auto">
          <a:xfrm>
            <a:off x="4799150" y="1488670"/>
            <a:ext cx="4232492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21" y="876602"/>
            <a:ext cx="3694704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7444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301" y="352604"/>
            <a:ext cx="4214614" cy="280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572000" y="557102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702301" y="485094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/>
                </a:solidFill>
              </a:rPr>
              <a:t>Chaín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691680" y="95437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826944" y="44624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 err="1">
                <a:solidFill>
                  <a:schemeClr val="bg1"/>
                </a:solidFill>
              </a:rPr>
              <a:t>Follente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773481" y="2790666"/>
            <a:ext cx="325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Río </a:t>
            </a:r>
            <a:r>
              <a:rPr lang="es-ES" b="1" dirty="0" err="1">
                <a:solidFill>
                  <a:schemeClr val="bg1"/>
                </a:solidFill>
              </a:rPr>
              <a:t>Chaín</a:t>
            </a:r>
            <a:r>
              <a:rPr lang="es-ES" b="1" dirty="0">
                <a:solidFill>
                  <a:schemeClr val="bg1"/>
                </a:solidFill>
              </a:rPr>
              <a:t> en Portas                       </a:t>
            </a:r>
          </a:p>
        </p:txBody>
      </p:sp>
      <p:pic>
        <p:nvPicPr>
          <p:cNvPr id="13" name="Picture 4" descr="UMIA-CHA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88" y="496487"/>
            <a:ext cx="3795149" cy="284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32609" y="3004686"/>
            <a:ext cx="3440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</a:rPr>
              <a:t>Confluencia do Umia e o </a:t>
            </a:r>
            <a:r>
              <a:rPr lang="es-ES" sz="1600" b="1" dirty="0" err="1">
                <a:solidFill>
                  <a:schemeClr val="bg1"/>
                </a:solidFill>
              </a:rPr>
              <a:t>Chaín</a:t>
            </a:r>
            <a:r>
              <a:rPr lang="es-ES" sz="1600" b="1" dirty="0">
                <a:solidFill>
                  <a:schemeClr val="bg1"/>
                </a:solidFill>
              </a:rPr>
              <a:t>              </a:t>
            </a:r>
          </a:p>
        </p:txBody>
      </p:sp>
      <p:pic>
        <p:nvPicPr>
          <p:cNvPr id="15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80" y="3430286"/>
            <a:ext cx="3795148" cy="284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4773481" y="6295335"/>
            <a:ext cx="25546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Río </a:t>
            </a:r>
            <a:r>
              <a:rPr lang="es-ES" sz="1600" b="1" dirty="0" err="1"/>
              <a:t>Barosa</a:t>
            </a:r>
            <a:r>
              <a:rPr lang="es-ES" sz="1600" b="1" dirty="0"/>
              <a:t>, afluente </a:t>
            </a:r>
          </a:p>
          <a:p>
            <a:r>
              <a:rPr lang="es-ES" sz="1600" b="1" dirty="0"/>
              <a:t>do </a:t>
            </a:r>
            <a:r>
              <a:rPr lang="es-ES" sz="1600" b="1" dirty="0" err="1"/>
              <a:t>Chaín</a:t>
            </a:r>
            <a:r>
              <a:rPr lang="es-ES" sz="1600" b="1" dirty="0"/>
              <a:t>, en Barro                 </a:t>
            </a:r>
          </a:p>
        </p:txBody>
      </p:sp>
      <p:pic>
        <p:nvPicPr>
          <p:cNvPr id="17" name="8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181" y="3212976"/>
            <a:ext cx="4173699" cy="3131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270233" y="6270749"/>
            <a:ext cx="33223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Río </a:t>
            </a:r>
            <a:r>
              <a:rPr lang="es-ES" sz="1600" b="1" dirty="0" err="1"/>
              <a:t>Gundeiro</a:t>
            </a:r>
            <a:r>
              <a:rPr lang="es-ES" sz="1600" b="1" dirty="0"/>
              <a:t>, afluente </a:t>
            </a:r>
          </a:p>
          <a:p>
            <a:r>
              <a:rPr lang="es-ES" sz="1600" b="1" dirty="0"/>
              <a:t>do Agra (</a:t>
            </a:r>
            <a:r>
              <a:rPr lang="es-ES" sz="1600" b="1" dirty="0" err="1"/>
              <a:t>Chaín</a:t>
            </a:r>
            <a:r>
              <a:rPr lang="es-ES" sz="1600" b="1" dirty="0"/>
              <a:t>), en </a:t>
            </a:r>
            <a:r>
              <a:rPr lang="es-ES" sz="1600" b="1" dirty="0" err="1"/>
              <a:t>Moraña</a:t>
            </a:r>
            <a:r>
              <a:rPr lang="es-ES" sz="1600" b="1" dirty="0"/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227444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3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51923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67544" y="648866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Río </a:t>
            </a:r>
            <a:r>
              <a:rPr lang="es-ES" b="1" dirty="0" err="1"/>
              <a:t>Barosa</a:t>
            </a:r>
            <a:r>
              <a:rPr lang="es-ES" b="1" dirty="0"/>
              <a:t>, afluente do </a:t>
            </a:r>
            <a:r>
              <a:rPr lang="es-ES" b="1" dirty="0" err="1"/>
              <a:t>Chaín</a:t>
            </a:r>
            <a:r>
              <a:rPr lang="es-ES" b="1" dirty="0"/>
              <a:t> (Barro) </a:t>
            </a:r>
          </a:p>
        </p:txBody>
      </p:sp>
    </p:spTree>
    <p:extLst>
      <p:ext uri="{BB962C8B-B14F-4D97-AF65-F5344CB8AC3E}">
        <p14:creationId xmlns:p14="http://schemas.microsoft.com/office/powerpoint/2010/main" val="3227444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1" y="156135"/>
            <a:ext cx="4010683" cy="267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9589" y="2898909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O Umia en Portas</a:t>
            </a:r>
          </a:p>
        </p:txBody>
      </p:sp>
      <p:pic>
        <p:nvPicPr>
          <p:cNvPr id="11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178" y="134916"/>
            <a:ext cx="4008856" cy="300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803277" y="6251391"/>
            <a:ext cx="27890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As Aceñas </a:t>
            </a:r>
          </a:p>
          <a:p>
            <a:r>
              <a:rPr lang="es-ES" b="1" dirty="0"/>
              <a:t>(</a:t>
            </a:r>
            <a:r>
              <a:rPr lang="es-ES" b="1" dirty="0" err="1"/>
              <a:t>Baión-Vilanova</a:t>
            </a:r>
            <a:r>
              <a:rPr lang="es-ES" b="1" dirty="0"/>
              <a:t> de </a:t>
            </a:r>
            <a:r>
              <a:rPr lang="es-ES" b="1" dirty="0" err="1"/>
              <a:t>Arousa</a:t>
            </a:r>
            <a:r>
              <a:rPr lang="es-ES" b="1" dirty="0"/>
              <a:t>)</a:t>
            </a:r>
          </a:p>
        </p:txBody>
      </p:sp>
      <p:pic>
        <p:nvPicPr>
          <p:cNvPr id="12" name="Picture 5" descr="aceñ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178" y="3264050"/>
            <a:ext cx="3982637" cy="298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baion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6" y="3435278"/>
            <a:ext cx="4079058" cy="3059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79512" y="6488668"/>
            <a:ext cx="3533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O Umia en </a:t>
            </a:r>
            <a:r>
              <a:rPr lang="es-ES" b="1" dirty="0" err="1"/>
              <a:t>Paradela</a:t>
            </a:r>
            <a:r>
              <a:rPr lang="es-ES" b="1" dirty="0"/>
              <a:t> (</a:t>
            </a:r>
            <a:r>
              <a:rPr lang="es-ES" b="1" dirty="0" err="1"/>
              <a:t>Meis</a:t>
            </a:r>
            <a:r>
              <a:rPr lang="es-ES" b="1" dirty="0"/>
              <a:t>)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227444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572000" y="260648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5837611" y="440668"/>
            <a:ext cx="350098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702301" y="188640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Cañón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288767" y="650305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O MOSTEIRO</a:t>
            </a:r>
          </a:p>
        </p:txBody>
      </p:sp>
      <p:pic>
        <p:nvPicPr>
          <p:cNvPr id="7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24" y="774595"/>
            <a:ext cx="3976889" cy="530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48881"/>
            <a:ext cx="4214887" cy="280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7444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536" y="2924944"/>
            <a:ext cx="1733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>
              <a:defRPr/>
            </a:pPr>
            <a:r>
              <a:rPr lang="es-ES_tradnl" sz="1800" b="1" kern="0" dirty="0">
                <a:solidFill>
                  <a:schemeClr val="tx1"/>
                </a:solidFill>
                <a:latin typeface="+mn-lt"/>
                <a:cs typeface="Arial" pitchFamily="34" charset="0"/>
              </a:rPr>
              <a:t>O </a:t>
            </a:r>
            <a:r>
              <a:rPr lang="es-ES_tradnl" sz="1800" b="1" kern="0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Salnés</a:t>
            </a:r>
            <a:endParaRPr lang="es-ES_tradnl" sz="1800" b="1" kern="0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47108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67125"/>
            <a:ext cx="7585075" cy="30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1" b="9586"/>
          <a:stretch>
            <a:fillRect/>
          </a:stretch>
        </p:blipFill>
        <p:spPr bwMode="auto">
          <a:xfrm>
            <a:off x="2268538" y="125413"/>
            <a:ext cx="6665912" cy="343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100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4572000" y="115888"/>
            <a:ext cx="350098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5028627" y="10304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PONTEARNELAS</a:t>
            </a:r>
          </a:p>
        </p:txBody>
      </p:sp>
      <p:pic>
        <p:nvPicPr>
          <p:cNvPr id="7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3"/>
          <a:stretch>
            <a:fillRect/>
          </a:stretch>
        </p:blipFill>
        <p:spPr bwMode="auto">
          <a:xfrm>
            <a:off x="71803" y="268288"/>
            <a:ext cx="4123339" cy="251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PONTE-PRA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321" y="585849"/>
            <a:ext cx="4020290" cy="301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863" y="3867946"/>
            <a:ext cx="4254081" cy="283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4616748" y="3850473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CuadroTexto"/>
          <p:cNvSpPr txBox="1"/>
          <p:nvPr/>
        </p:nvSpPr>
        <p:spPr>
          <a:xfrm>
            <a:off x="4747049" y="3778465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Rego do Batán</a:t>
            </a:r>
          </a:p>
        </p:txBody>
      </p:sp>
      <p:pic>
        <p:nvPicPr>
          <p:cNvPr id="18" name="Picture 4" descr="CABANEL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29000"/>
            <a:ext cx="3840935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18 CuadroTexto"/>
          <p:cNvSpPr txBox="1"/>
          <p:nvPr/>
        </p:nvSpPr>
        <p:spPr>
          <a:xfrm>
            <a:off x="180327" y="6311606"/>
            <a:ext cx="3281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Cabanelas</a:t>
            </a:r>
            <a:r>
              <a:rPr lang="es-ES" b="1" dirty="0"/>
              <a:t> (</a:t>
            </a:r>
            <a:r>
              <a:rPr lang="es-ES" b="1" dirty="0" err="1"/>
              <a:t>Ribadumia</a:t>
            </a:r>
            <a:r>
              <a:rPr lang="es-ES" b="1" dirty="0"/>
              <a:t>)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227444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80928"/>
            <a:ext cx="5904656" cy="393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74" y="117378"/>
            <a:ext cx="3890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Elipse"/>
          <p:cNvSpPr/>
          <p:nvPr/>
        </p:nvSpPr>
        <p:spPr>
          <a:xfrm>
            <a:off x="4447869" y="231254"/>
            <a:ext cx="350098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4904496" y="140182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RIBADUMIA</a:t>
            </a:r>
          </a:p>
        </p:txBody>
      </p:sp>
    </p:spTree>
    <p:extLst>
      <p:ext uri="{BB962C8B-B14F-4D97-AF65-F5344CB8AC3E}">
        <p14:creationId xmlns:p14="http://schemas.microsoft.com/office/powerpoint/2010/main" val="130699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173" y="156243"/>
            <a:ext cx="4394041" cy="292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572000" y="260648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702301" y="188640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/>
                </a:solidFill>
              </a:rPr>
              <a:t>Armenteira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12" name="Picture 9" descr="UMIA-AFL-BAR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7"/>
          <a:stretch/>
        </p:blipFill>
        <p:spPr bwMode="auto">
          <a:xfrm>
            <a:off x="4742222" y="3245164"/>
            <a:ext cx="4222266" cy="2945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" r="6599"/>
          <a:stretch>
            <a:fillRect/>
          </a:stretch>
        </p:blipFill>
        <p:spPr bwMode="auto">
          <a:xfrm>
            <a:off x="323528" y="116632"/>
            <a:ext cx="3452980" cy="288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95819" y="3083667"/>
            <a:ext cx="4512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Rego da San Salvador (</a:t>
            </a:r>
            <a:r>
              <a:rPr lang="es-ES" b="1" dirty="0" err="1"/>
              <a:t>Armenteira</a:t>
            </a:r>
            <a:r>
              <a:rPr lang="es-ES" b="1" dirty="0"/>
              <a:t>)                   </a:t>
            </a:r>
          </a:p>
        </p:txBody>
      </p:sp>
      <p:pic>
        <p:nvPicPr>
          <p:cNvPr id="15" name="3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3" y="3692128"/>
            <a:ext cx="4008190" cy="30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805460" y="6211669"/>
            <a:ext cx="3366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Confluencia do Rego da </a:t>
            </a:r>
            <a:r>
              <a:rPr lang="es-ES" b="1" dirty="0" err="1"/>
              <a:t>Armenteira</a:t>
            </a:r>
            <a:r>
              <a:rPr lang="es-ES" b="1" dirty="0"/>
              <a:t> e o Umia</a:t>
            </a:r>
          </a:p>
        </p:txBody>
      </p:sp>
    </p:spTree>
    <p:extLst>
      <p:ext uri="{BB962C8B-B14F-4D97-AF65-F5344CB8AC3E}">
        <p14:creationId xmlns:p14="http://schemas.microsoft.com/office/powerpoint/2010/main" val="3018714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589760" y="97701"/>
            <a:ext cx="2520280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720061" y="25693"/>
            <a:ext cx="240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>
                <a:solidFill>
                  <a:schemeClr val="bg1"/>
                </a:solidFill>
              </a:rPr>
              <a:t>Taboeiros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7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19" y="717550"/>
            <a:ext cx="7937500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59832" y="6140450"/>
            <a:ext cx="34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Rego de </a:t>
            </a:r>
            <a:r>
              <a:rPr lang="es-ES" b="1" dirty="0" err="1"/>
              <a:t>Taboeiros</a:t>
            </a:r>
            <a:r>
              <a:rPr lang="es-ES" b="1" dirty="0"/>
              <a:t>, Umia e </a:t>
            </a:r>
            <a:r>
              <a:rPr lang="es-ES" b="1" dirty="0" err="1"/>
              <a:t>xunqueira</a:t>
            </a:r>
            <a:r>
              <a:rPr lang="es-ES" b="1" dirty="0"/>
              <a:t> de </a:t>
            </a:r>
            <a:r>
              <a:rPr lang="es-ES" b="1" dirty="0" err="1"/>
              <a:t>Sisán</a:t>
            </a:r>
            <a:r>
              <a:rPr lang="es-E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699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32656"/>
            <a:ext cx="8532949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51519" y="6030778"/>
            <a:ext cx="3672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Esteiro</a:t>
            </a:r>
            <a:r>
              <a:rPr lang="es-ES" b="1" dirty="0"/>
              <a:t> do Umia entre Cambados e </a:t>
            </a:r>
            <a:r>
              <a:rPr lang="es-ES" b="1" dirty="0" err="1"/>
              <a:t>Ribadumia</a:t>
            </a:r>
            <a:r>
              <a:rPr lang="es-ES" b="1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30699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0"/>
            <a:ext cx="48087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264342" y="6013315"/>
            <a:ext cx="3672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Esteiro</a:t>
            </a:r>
            <a:r>
              <a:rPr lang="es-ES" b="1" dirty="0"/>
              <a:t> do Umia entre </a:t>
            </a:r>
            <a:r>
              <a:rPr lang="es-ES" b="1" dirty="0" err="1"/>
              <a:t>Ribadumia</a:t>
            </a:r>
            <a:r>
              <a:rPr lang="es-ES" b="1" dirty="0"/>
              <a:t> e Cambados </a:t>
            </a:r>
          </a:p>
        </p:txBody>
      </p:sp>
      <p:pic>
        <p:nvPicPr>
          <p:cNvPr id="5" name="6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1"/>
          <a:stretch/>
        </p:blipFill>
        <p:spPr bwMode="auto">
          <a:xfrm>
            <a:off x="264342" y="620689"/>
            <a:ext cx="8471715" cy="539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994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207431" y="-1"/>
            <a:ext cx="480876" cy="60270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727511" y="6027003"/>
            <a:ext cx="72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DESEMBOCADURA: Ría de </a:t>
            </a:r>
            <a:r>
              <a:rPr lang="es-ES" sz="2400" b="1" dirty="0" err="1"/>
              <a:t>Arousa</a:t>
            </a:r>
            <a:r>
              <a:rPr lang="es-ES" sz="2400" b="1" dirty="0"/>
              <a:t> (Cambados)</a:t>
            </a:r>
          </a:p>
          <a:p>
            <a:pPr algn="ctr"/>
            <a:endParaRPr lang="es-ES" sz="2400" b="1" dirty="0"/>
          </a:p>
        </p:txBody>
      </p:sp>
      <p:pic>
        <p:nvPicPr>
          <p:cNvPr id="11" name="1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1" t="9659"/>
          <a:stretch/>
        </p:blipFill>
        <p:spPr bwMode="auto">
          <a:xfrm>
            <a:off x="611560" y="140037"/>
            <a:ext cx="7815184" cy="5746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193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9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12" y="188640"/>
            <a:ext cx="8553550" cy="552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78312" y="5791619"/>
            <a:ext cx="8298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Na</a:t>
            </a:r>
            <a:r>
              <a:rPr lang="es-ES" b="1" dirty="0"/>
              <a:t> desembocadura forma </a:t>
            </a:r>
            <a:r>
              <a:rPr lang="es-ES" b="1" dirty="0" err="1"/>
              <a:t>unha</a:t>
            </a:r>
            <a:r>
              <a:rPr lang="es-ES" b="1" dirty="0"/>
              <a:t> ampla zona de sedimentación (delta mareal) que da lugar </a:t>
            </a:r>
            <a:r>
              <a:rPr lang="es-ES" b="1" dirty="0" err="1"/>
              <a:t>aos</a:t>
            </a:r>
            <a:r>
              <a:rPr lang="es-ES" b="1" dirty="0"/>
              <a:t> ricos bancos </a:t>
            </a:r>
            <a:r>
              <a:rPr lang="es-ES" b="1" dirty="0" err="1"/>
              <a:t>marisqueiros</a:t>
            </a:r>
            <a:r>
              <a:rPr lang="es-ES" b="1" dirty="0"/>
              <a:t> do </a:t>
            </a:r>
            <a:r>
              <a:rPr lang="es-ES" b="1" dirty="0" err="1"/>
              <a:t>Serrido</a:t>
            </a:r>
            <a:r>
              <a:rPr lang="es-ES" b="1" dirty="0"/>
              <a:t>, en Cambados e </a:t>
            </a:r>
            <a:r>
              <a:rPr lang="es-ES" b="1" dirty="0" err="1"/>
              <a:t>ao</a:t>
            </a:r>
            <a:r>
              <a:rPr lang="es-ES" b="1" dirty="0"/>
              <a:t> seo do Umia, pechad polo Istmo da Lanzada e a Península de O Grove.</a:t>
            </a:r>
          </a:p>
        </p:txBody>
      </p:sp>
    </p:spTree>
    <p:extLst>
      <p:ext uri="{BB962C8B-B14F-4D97-AF65-F5344CB8AC3E}">
        <p14:creationId xmlns:p14="http://schemas.microsoft.com/office/powerpoint/2010/main" val="3948866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7BFAC-5D59-3514-3734-3F08C2911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8989BF8-555E-2404-CD8E-B99555CA3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528" y="260648"/>
            <a:ext cx="8331324" cy="6170265"/>
          </a:xfrm>
          <a:prstGeom prst="rect">
            <a:avLst/>
          </a:prstGeom>
        </p:spPr>
      </p:pic>
      <p:sp>
        <p:nvSpPr>
          <p:cNvPr id="3" name="1 CuadroTexto">
            <a:extLst>
              <a:ext uri="{FF2B5EF4-FFF2-40B4-BE49-F238E27FC236}">
                <a16:creationId xmlns:a16="http://schemas.microsoft.com/office/drawing/2014/main" id="{EBA74653-3674-86E2-9E31-A914C41CE0CF}"/>
              </a:ext>
            </a:extLst>
          </p:cNvPr>
          <p:cNvSpPr txBox="1"/>
          <p:nvPr/>
        </p:nvSpPr>
        <p:spPr>
          <a:xfrm>
            <a:off x="467544" y="6461749"/>
            <a:ext cx="8410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Delta mareal do </a:t>
            </a:r>
            <a:r>
              <a:rPr lang="es-ES" b="1" dirty="0" err="1"/>
              <a:t>Umia</a:t>
            </a:r>
            <a:r>
              <a:rPr lang="es-ES" b="1" dirty="0"/>
              <a:t> cos bancos </a:t>
            </a:r>
            <a:r>
              <a:rPr lang="es-ES" b="1" dirty="0" err="1"/>
              <a:t>marisqueiros</a:t>
            </a:r>
            <a:r>
              <a:rPr lang="es-ES" b="1" dirty="0"/>
              <a:t> de Cambados, </a:t>
            </a:r>
            <a:r>
              <a:rPr lang="es-ES" b="1" dirty="0" err="1"/>
              <a:t>Castrelo</a:t>
            </a:r>
            <a:r>
              <a:rPr lang="es-ES" b="1" dirty="0"/>
              <a:t> e O Grove.</a:t>
            </a:r>
          </a:p>
        </p:txBody>
      </p:sp>
    </p:spTree>
    <p:extLst>
      <p:ext uri="{BB962C8B-B14F-4D97-AF65-F5344CB8AC3E}">
        <p14:creationId xmlns:p14="http://schemas.microsoft.com/office/powerpoint/2010/main" val="4167843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9"/>
          <a:stretch/>
        </p:blipFill>
        <p:spPr bwMode="auto">
          <a:xfrm>
            <a:off x="292467" y="188640"/>
            <a:ext cx="8177301" cy="590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44533" y="6165304"/>
            <a:ext cx="4327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Areal</a:t>
            </a:r>
            <a:r>
              <a:rPr lang="es-ES" b="1" dirty="0"/>
              <a:t> do </a:t>
            </a:r>
            <a:r>
              <a:rPr lang="es-ES" b="1" dirty="0" err="1"/>
              <a:t>Serrido</a:t>
            </a:r>
            <a:r>
              <a:rPr lang="es-ES" b="1" dirty="0"/>
              <a:t> e Cambados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306990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14676"/>
            <a:ext cx="7772400" cy="836712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0033CC"/>
                </a:solidFill>
              </a:rPr>
              <a:t>XEOLOXÍA</a:t>
            </a:r>
          </a:p>
        </p:txBody>
      </p:sp>
      <p:pic>
        <p:nvPicPr>
          <p:cNvPr id="3" name="Picture 5" descr="CUNCA-xeolx-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483" y="2918079"/>
            <a:ext cx="5087997" cy="333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65312" y="703190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Na</a:t>
            </a:r>
            <a:r>
              <a:rPr lang="es-ES" sz="2400" b="1" dirty="0"/>
              <a:t> </a:t>
            </a:r>
            <a:r>
              <a:rPr lang="es-ES" sz="2400" b="1" dirty="0" err="1"/>
              <a:t>cunca</a:t>
            </a:r>
            <a:r>
              <a:rPr lang="es-ES" sz="2400" b="1" dirty="0"/>
              <a:t> do Umia </a:t>
            </a:r>
            <a:r>
              <a:rPr lang="es-ES" sz="2400" b="1" dirty="0" err="1"/>
              <a:t>atópanse</a:t>
            </a:r>
            <a:r>
              <a:rPr lang="es-ES" sz="2400" b="1" dirty="0"/>
              <a:t> </a:t>
            </a:r>
            <a:r>
              <a:rPr lang="es-ES" sz="2400" b="1" dirty="0" err="1"/>
              <a:t>pedras</a:t>
            </a:r>
            <a:r>
              <a:rPr lang="es-ES" sz="2400" b="1" dirty="0"/>
              <a:t> de gran e </a:t>
            </a:r>
            <a:r>
              <a:rPr lang="es-ES" sz="2400" b="1" dirty="0" err="1"/>
              <a:t>xistos</a:t>
            </a:r>
            <a:r>
              <a:rPr lang="es-ES" sz="2400" b="1" dirty="0"/>
              <a:t> (micáceos e </a:t>
            </a:r>
            <a:r>
              <a:rPr lang="es-ES" sz="2400" b="1" dirty="0" err="1"/>
              <a:t>cuarcíticos</a:t>
            </a:r>
            <a:r>
              <a:rPr lang="es-ES" sz="2400" b="1" dirty="0"/>
              <a:t>).</a:t>
            </a:r>
          </a:p>
          <a:p>
            <a:r>
              <a:rPr lang="es-ES" sz="2400" b="1" dirty="0"/>
              <a:t>En case toda a cunca aparecen granitos: os de dúas micas </a:t>
            </a:r>
            <a:r>
              <a:rPr lang="es-ES" sz="2400" b="1" dirty="0" err="1"/>
              <a:t>na</a:t>
            </a:r>
            <a:r>
              <a:rPr lang="es-ES" sz="2400" b="1" dirty="0"/>
              <a:t> parte oriental e central e a </a:t>
            </a:r>
            <a:r>
              <a:rPr lang="es-ES" sz="2400" b="1" dirty="0" err="1"/>
              <a:t>pedra</a:t>
            </a:r>
            <a:r>
              <a:rPr lang="es-ES" sz="2400" b="1" dirty="0"/>
              <a:t> de gran </a:t>
            </a:r>
            <a:r>
              <a:rPr lang="es-ES" sz="2400" b="1" dirty="0" err="1"/>
              <a:t>biotítica</a:t>
            </a:r>
            <a:r>
              <a:rPr lang="es-ES" sz="2400" b="1" dirty="0"/>
              <a:t> da parte </a:t>
            </a:r>
            <a:r>
              <a:rPr lang="es-ES" sz="2400" b="1" dirty="0" err="1"/>
              <a:t>baixa</a:t>
            </a:r>
            <a:r>
              <a:rPr lang="es-ES" sz="2400" b="1" dirty="0"/>
              <a:t> da cunca, </a:t>
            </a:r>
            <a:r>
              <a:rPr lang="es-ES" sz="2400" b="1" dirty="0" err="1"/>
              <a:t>cunha</a:t>
            </a:r>
            <a:r>
              <a:rPr lang="es-ES" sz="2400" b="1" dirty="0"/>
              <a:t> </a:t>
            </a:r>
            <a:r>
              <a:rPr lang="es-ES" sz="2400" b="1" dirty="0" err="1"/>
              <a:t>facilidade</a:t>
            </a:r>
            <a:r>
              <a:rPr lang="es-ES" sz="2400" b="1" dirty="0"/>
              <a:t> de alteración que </a:t>
            </a:r>
            <a:r>
              <a:rPr lang="es-ES" sz="2400" b="1" dirty="0" err="1"/>
              <a:t>deu</a:t>
            </a:r>
            <a:r>
              <a:rPr lang="es-ES" sz="2400" b="1" dirty="0"/>
              <a:t> </a:t>
            </a:r>
            <a:r>
              <a:rPr lang="es-ES" sz="2400" b="1" dirty="0" err="1"/>
              <a:t>orixe</a:t>
            </a:r>
            <a:r>
              <a:rPr lang="es-ES" sz="2400" b="1" dirty="0"/>
              <a:t> </a:t>
            </a:r>
            <a:r>
              <a:rPr lang="es-ES" sz="2400" b="1" dirty="0" err="1"/>
              <a:t>ao</a:t>
            </a:r>
            <a:r>
              <a:rPr lang="es-ES" sz="2400" b="1" dirty="0"/>
              <a:t> amplo e chan val do Salnés.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23528" y="3429000"/>
            <a:ext cx="33123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O diferente grao de resistencia dos </a:t>
            </a:r>
            <a:r>
              <a:rPr lang="es-ES" b="1" dirty="0" err="1"/>
              <a:t>materiais</a:t>
            </a:r>
            <a:r>
              <a:rPr lang="es-ES" b="1" dirty="0"/>
              <a:t> da </a:t>
            </a:r>
            <a:r>
              <a:rPr lang="es-ES" b="1" dirty="0" err="1"/>
              <a:t>cunca</a:t>
            </a:r>
            <a:r>
              <a:rPr lang="es-ES" b="1" dirty="0"/>
              <a:t> conforman o relevo e determinan a </a:t>
            </a:r>
            <a:r>
              <a:rPr lang="es-ES" b="1" dirty="0" err="1"/>
              <a:t>amplitude</a:t>
            </a:r>
            <a:r>
              <a:rPr lang="es-ES" b="1" dirty="0"/>
              <a:t> do val do río e o </a:t>
            </a:r>
            <a:r>
              <a:rPr lang="es-ES" b="1" dirty="0" err="1"/>
              <a:t>seu</a:t>
            </a:r>
            <a:r>
              <a:rPr lang="es-ES" b="1" dirty="0"/>
              <a:t> perfil: </a:t>
            </a:r>
            <a:r>
              <a:rPr lang="es-ES" b="1" dirty="0" err="1"/>
              <a:t>nas</a:t>
            </a:r>
            <a:r>
              <a:rPr lang="es-ES" b="1" dirty="0"/>
              <a:t> zonas de </a:t>
            </a:r>
            <a:r>
              <a:rPr lang="es-ES" b="1" dirty="0" err="1"/>
              <a:t>xisto</a:t>
            </a:r>
            <a:r>
              <a:rPr lang="es-ES" b="1" dirty="0"/>
              <a:t> e </a:t>
            </a:r>
            <a:r>
              <a:rPr lang="es-ES" b="1" dirty="0" err="1"/>
              <a:t>pedra</a:t>
            </a:r>
            <a:r>
              <a:rPr lang="es-ES" b="1" dirty="0"/>
              <a:t> de gran branda o val é </a:t>
            </a:r>
            <a:r>
              <a:rPr lang="es-ES" b="1" dirty="0" err="1"/>
              <a:t>amplo</a:t>
            </a:r>
            <a:r>
              <a:rPr lang="es-ES" b="1" dirty="0"/>
              <a:t>. </a:t>
            </a:r>
            <a:r>
              <a:rPr lang="es-ES" b="1" dirty="0" err="1"/>
              <a:t>Nas</a:t>
            </a:r>
            <a:r>
              <a:rPr lang="es-ES" b="1" dirty="0"/>
              <a:t> de </a:t>
            </a:r>
            <a:r>
              <a:rPr lang="es-ES" b="1" dirty="0" err="1"/>
              <a:t>pedra</a:t>
            </a:r>
            <a:r>
              <a:rPr lang="es-ES" b="1" dirty="0"/>
              <a:t> de gran dura é sinuoso e </a:t>
            </a:r>
            <a:r>
              <a:rPr lang="es-ES" b="1" dirty="0" err="1"/>
              <a:t>estreito</a:t>
            </a:r>
            <a:r>
              <a:rPr lang="es-ES" b="1" dirty="0"/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28801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ERFIL-UMIA-N copi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70694"/>
            <a:ext cx="5808071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79512" y="294618"/>
            <a:ext cx="29523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No perfil do río aparecen </a:t>
            </a:r>
            <a:r>
              <a:rPr lang="es-ES" b="1" dirty="0" err="1"/>
              <a:t>dous</a:t>
            </a:r>
            <a:r>
              <a:rPr lang="es-ES" b="1" dirty="0"/>
              <a:t> grandes tramos separados pola ruptura da </a:t>
            </a:r>
            <a:r>
              <a:rPr lang="es-ES" b="1" dirty="0" err="1"/>
              <a:t>pendente</a:t>
            </a:r>
            <a:r>
              <a:rPr lang="es-ES" b="1" dirty="0"/>
              <a:t> entre os </a:t>
            </a:r>
            <a:r>
              <a:rPr lang="es-ES" b="1" dirty="0" err="1"/>
              <a:t>dous</a:t>
            </a:r>
            <a:r>
              <a:rPr lang="es-ES" b="1" dirty="0"/>
              <a:t> tipos de </a:t>
            </a:r>
            <a:r>
              <a:rPr lang="es-ES" b="1" dirty="0" err="1"/>
              <a:t>pedra</a:t>
            </a:r>
            <a:r>
              <a:rPr lang="es-ES" b="1" dirty="0"/>
              <a:t> de gran da parroquia de Cesar (Caldas de Reis) e a falla meridiana de </a:t>
            </a:r>
            <a:r>
              <a:rPr lang="es-ES" b="1" dirty="0" err="1"/>
              <a:t>Galiza</a:t>
            </a:r>
            <a:r>
              <a:rPr lang="es-ES" b="1" dirty="0"/>
              <a:t>, zona </a:t>
            </a:r>
            <a:r>
              <a:rPr lang="es-ES" b="1" dirty="0" err="1"/>
              <a:t>na</a:t>
            </a:r>
            <a:r>
              <a:rPr lang="es-ES" b="1" dirty="0"/>
              <a:t> que se </a:t>
            </a:r>
            <a:r>
              <a:rPr lang="es-ES" b="1" dirty="0" err="1"/>
              <a:t>atopan</a:t>
            </a:r>
            <a:r>
              <a:rPr lang="es-ES" b="1" dirty="0"/>
              <a:t> saltos.  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107881" y="6335644"/>
            <a:ext cx="271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Río Umia (</a:t>
            </a:r>
            <a:r>
              <a:rPr lang="es-ES" b="1" dirty="0" err="1"/>
              <a:t>Segade</a:t>
            </a:r>
            <a:r>
              <a:rPr lang="es-ES" b="1" dirty="0"/>
              <a:t>)         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975903"/>
            <a:ext cx="5136053" cy="385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42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88" y="188640"/>
            <a:ext cx="432048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16388" y="342019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Xistos</a:t>
            </a:r>
            <a:r>
              <a:rPr lang="es-ES" b="1" dirty="0"/>
              <a:t>                </a:t>
            </a:r>
          </a:p>
        </p:txBody>
      </p:sp>
      <p:pic>
        <p:nvPicPr>
          <p:cNvPr id="6" name="Picture 4" descr="pilancon-b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337" y="204486"/>
            <a:ext cx="3819299" cy="2864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649506" y="306896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Pilancóns</a:t>
            </a:r>
            <a:r>
              <a:rPr lang="es-ES" b="1" dirty="0"/>
              <a:t> escavados </a:t>
            </a:r>
            <a:r>
              <a:rPr lang="es-ES" b="1" dirty="0" err="1"/>
              <a:t>nas</a:t>
            </a:r>
            <a:r>
              <a:rPr lang="es-ES" b="1" dirty="0"/>
              <a:t> </a:t>
            </a:r>
            <a:r>
              <a:rPr lang="es-ES" b="1" dirty="0" err="1"/>
              <a:t>pedras</a:t>
            </a:r>
            <a:r>
              <a:rPr lang="es-ES" b="1" dirty="0"/>
              <a:t> de gran duras e resistentes.</a:t>
            </a:r>
          </a:p>
        </p:txBody>
      </p:sp>
      <p:pic>
        <p:nvPicPr>
          <p:cNvPr id="8" name="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89" y="3789522"/>
            <a:ext cx="4326674" cy="279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16388" y="6513317"/>
            <a:ext cx="2514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Terraza fluvial                   </a:t>
            </a:r>
          </a:p>
        </p:txBody>
      </p:sp>
      <p:pic>
        <p:nvPicPr>
          <p:cNvPr id="10" name="1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5"/>
          <a:stretch/>
        </p:blipFill>
        <p:spPr bwMode="auto">
          <a:xfrm>
            <a:off x="4681337" y="3746381"/>
            <a:ext cx="3995119" cy="277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4594718" y="6475163"/>
            <a:ext cx="293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Pedra</a:t>
            </a:r>
            <a:r>
              <a:rPr lang="es-ES" b="1" dirty="0"/>
              <a:t> de Gran blanda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895876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692" y="330905"/>
            <a:ext cx="3728795" cy="5596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436096" y="6111762"/>
            <a:ext cx="312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Rego de Porto Arranco               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8" r="3864"/>
          <a:stretch>
            <a:fillRect/>
          </a:stretch>
        </p:blipFill>
        <p:spPr bwMode="auto">
          <a:xfrm>
            <a:off x="107504" y="1988839"/>
            <a:ext cx="4971624" cy="36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125164" y="5742946"/>
            <a:ext cx="343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Río Umia (A Goleta)              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14648" y="624542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No curso alto do Umia e dos </a:t>
            </a:r>
            <a:r>
              <a:rPr lang="es-ES" b="1" dirty="0" err="1"/>
              <a:t>seus</a:t>
            </a:r>
            <a:r>
              <a:rPr lang="es-ES" b="1" dirty="0"/>
              <a:t> afluentes </a:t>
            </a:r>
            <a:r>
              <a:rPr lang="es-ES" b="1" dirty="0" err="1"/>
              <a:t>abondan</a:t>
            </a:r>
            <a:r>
              <a:rPr lang="es-ES" b="1" dirty="0"/>
              <a:t> os rápidos e as </a:t>
            </a:r>
            <a:r>
              <a:rPr lang="es-ES" b="1" dirty="0" err="1"/>
              <a:t>fervenzas</a:t>
            </a:r>
            <a:r>
              <a:rPr lang="es-ES" b="1" dirty="0"/>
              <a:t>. </a:t>
            </a:r>
          </a:p>
          <a:p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7977796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8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6525"/>
            <a:ext cx="4104456" cy="61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6525"/>
            <a:ext cx="4104456" cy="615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51520" y="6340678"/>
            <a:ext cx="2719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Rego da </a:t>
            </a:r>
            <a:r>
              <a:rPr lang="es-ES" b="1" dirty="0" err="1"/>
              <a:t>Armenteira</a:t>
            </a:r>
            <a:r>
              <a:rPr lang="es-ES" b="1" dirty="0"/>
              <a:t>            </a:t>
            </a:r>
          </a:p>
        </p:txBody>
      </p:sp>
    </p:spTree>
    <p:extLst>
      <p:ext uri="{BB962C8B-B14F-4D97-AF65-F5344CB8AC3E}">
        <p14:creationId xmlns:p14="http://schemas.microsoft.com/office/powerpoint/2010/main" val="9218011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2" name="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6" y="324661"/>
            <a:ext cx="4405419" cy="5617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173" y="253649"/>
            <a:ext cx="4267649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100506" y="5978990"/>
            <a:ext cx="6055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As </a:t>
            </a:r>
            <a:r>
              <a:rPr lang="es-ES" b="1" dirty="0" err="1"/>
              <a:t>Campaíñas</a:t>
            </a:r>
            <a:r>
              <a:rPr lang="es-ES" b="1" dirty="0"/>
              <a:t>, no Rego do Pazo, afluente do Gallo (</a:t>
            </a:r>
            <a:r>
              <a:rPr lang="es-ES" b="1" dirty="0" err="1"/>
              <a:t>Cuntis</a:t>
            </a:r>
            <a:r>
              <a:rPr lang="es-ES" b="1" dirty="0"/>
              <a:t>) </a:t>
            </a:r>
          </a:p>
          <a:p>
            <a:r>
              <a:rPr lang="es-ES" b="1" dirty="0"/>
              <a:t>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3321305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9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620" y="223838"/>
            <a:ext cx="4028951" cy="6048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4711445" y="6237312"/>
            <a:ext cx="2269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Rego de </a:t>
            </a:r>
            <a:r>
              <a:rPr lang="es-ES" b="1" dirty="0" err="1"/>
              <a:t>Fornos</a:t>
            </a:r>
            <a:r>
              <a:rPr lang="es-ES" b="1" dirty="0"/>
              <a:t>, </a:t>
            </a:r>
          </a:p>
          <a:p>
            <a:r>
              <a:rPr lang="es-ES" b="1" dirty="0"/>
              <a:t>afluente do Sequeiros</a:t>
            </a:r>
          </a:p>
        </p:txBody>
      </p:sp>
      <p:pic>
        <p:nvPicPr>
          <p:cNvPr id="4" name="4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"/>
          <a:stretch/>
        </p:blipFill>
        <p:spPr bwMode="auto">
          <a:xfrm>
            <a:off x="157018" y="223838"/>
            <a:ext cx="4429978" cy="6048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65619" y="6211669"/>
            <a:ext cx="3656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As Laxes, no Río </a:t>
            </a:r>
            <a:r>
              <a:rPr lang="es-ES" b="1" dirty="0" err="1"/>
              <a:t>Gundeiro</a:t>
            </a:r>
            <a:r>
              <a:rPr lang="es-ES" b="1" dirty="0"/>
              <a:t>, afluente </a:t>
            </a:r>
          </a:p>
          <a:p>
            <a:r>
              <a:rPr lang="es-ES" b="1" dirty="0"/>
              <a:t>do Agra (</a:t>
            </a:r>
            <a:r>
              <a:rPr lang="es-ES" b="1" dirty="0" err="1"/>
              <a:t>Chaín</a:t>
            </a:r>
            <a:r>
              <a:rPr lang="es-ES" b="1" dirty="0"/>
              <a:t>) en </a:t>
            </a:r>
            <a:r>
              <a:rPr lang="es-ES" b="1" dirty="0" err="1"/>
              <a:t>Moraña</a:t>
            </a:r>
            <a:r>
              <a:rPr lang="es-ES" b="1" dirty="0"/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5217414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03052" y="0"/>
            <a:ext cx="7772400" cy="836712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0033CC"/>
                </a:solidFill>
              </a:rPr>
              <a:t>FLORA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04776" y="692696"/>
            <a:ext cx="856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En gran parte das </a:t>
            </a:r>
            <a:r>
              <a:rPr lang="es-ES" sz="2400" b="1" dirty="0" err="1"/>
              <a:t>beiras</a:t>
            </a:r>
            <a:r>
              <a:rPr lang="es-ES" sz="2400" b="1" dirty="0"/>
              <a:t> do río </a:t>
            </a:r>
            <a:r>
              <a:rPr lang="es-ES" sz="2400" b="1" dirty="0" err="1"/>
              <a:t>consérvase</a:t>
            </a:r>
            <a:r>
              <a:rPr lang="es-ES" sz="2400" b="1" dirty="0"/>
              <a:t> bosque de </a:t>
            </a:r>
            <a:r>
              <a:rPr lang="es-ES" sz="2400" b="1" dirty="0" err="1"/>
              <a:t>ribeira</a:t>
            </a:r>
            <a:r>
              <a:rPr lang="es-ES" sz="2400" b="1" dirty="0"/>
              <a:t> con </a:t>
            </a:r>
            <a:r>
              <a:rPr lang="es-ES" sz="2400" b="1" dirty="0" err="1"/>
              <a:t>amieiras</a:t>
            </a:r>
            <a:r>
              <a:rPr lang="es-ES" sz="2400" b="1" dirty="0"/>
              <a:t>, </a:t>
            </a:r>
            <a:r>
              <a:rPr lang="es-ES" sz="2400" b="1" dirty="0" err="1"/>
              <a:t>salgueiros</a:t>
            </a:r>
            <a:r>
              <a:rPr lang="es-ES" sz="2400" b="1" dirty="0"/>
              <a:t>, </a:t>
            </a:r>
            <a:r>
              <a:rPr lang="es-ES" sz="2400" b="1" dirty="0" err="1"/>
              <a:t>freixos</a:t>
            </a:r>
            <a:r>
              <a:rPr lang="es-ES" sz="2400" b="1" dirty="0"/>
              <a:t>, </a:t>
            </a:r>
            <a:r>
              <a:rPr lang="es-ES" sz="2400" b="1" dirty="0" err="1"/>
              <a:t>sabugueiros</a:t>
            </a:r>
            <a:r>
              <a:rPr lang="es-ES" sz="2400" b="1" dirty="0"/>
              <a:t>, carballos, </a:t>
            </a:r>
            <a:r>
              <a:rPr lang="es-ES" sz="2400" b="1" dirty="0" err="1"/>
              <a:t>loureiros</a:t>
            </a:r>
            <a:r>
              <a:rPr lang="es-ES" sz="2400" b="1" dirty="0"/>
              <a:t>, </a:t>
            </a:r>
            <a:r>
              <a:rPr lang="es-ES" sz="2400" b="1" dirty="0" err="1"/>
              <a:t>silveiras</a:t>
            </a:r>
            <a:r>
              <a:rPr lang="es-ES" sz="2400" b="1" dirty="0"/>
              <a:t>, </a:t>
            </a:r>
            <a:r>
              <a:rPr lang="es-ES" sz="2400" b="1" dirty="0" err="1"/>
              <a:t>lúlulo</a:t>
            </a:r>
            <a:r>
              <a:rPr lang="es-ES" sz="2400" b="1" dirty="0"/>
              <a:t>, </a:t>
            </a:r>
            <a:r>
              <a:rPr lang="es-ES" sz="2400" b="1" dirty="0" err="1"/>
              <a:t>hedras</a:t>
            </a:r>
            <a:r>
              <a:rPr lang="es-ES" sz="2400" b="1" dirty="0"/>
              <a:t>… </a:t>
            </a:r>
            <a:r>
              <a:rPr lang="es-ES" sz="2400" b="1" dirty="0" err="1"/>
              <a:t>Na</a:t>
            </a:r>
            <a:r>
              <a:rPr lang="es-ES" sz="2400" b="1" dirty="0"/>
              <a:t> </a:t>
            </a:r>
            <a:r>
              <a:rPr lang="es-ES" sz="2400" b="1" dirty="0" err="1"/>
              <a:t>auga</a:t>
            </a:r>
            <a:r>
              <a:rPr lang="es-ES" sz="2400" b="1" dirty="0"/>
              <a:t> e </a:t>
            </a:r>
            <a:r>
              <a:rPr lang="es-ES" sz="2400" b="1" dirty="0" err="1"/>
              <a:t>nas</a:t>
            </a:r>
            <a:r>
              <a:rPr lang="es-ES" sz="2400" b="1" dirty="0"/>
              <a:t> </a:t>
            </a:r>
            <a:r>
              <a:rPr lang="es-ES" sz="2400" b="1" dirty="0" err="1"/>
              <a:t>beiras</a:t>
            </a:r>
            <a:r>
              <a:rPr lang="es-ES" sz="2400" b="1" dirty="0"/>
              <a:t> </a:t>
            </a:r>
            <a:r>
              <a:rPr lang="es-ES" sz="2400" b="1" dirty="0" err="1"/>
              <a:t>hai</a:t>
            </a:r>
            <a:r>
              <a:rPr lang="es-ES" sz="2400" b="1" dirty="0"/>
              <a:t> </a:t>
            </a:r>
            <a:r>
              <a:rPr lang="es-ES" sz="2400" b="1" dirty="0" err="1"/>
              <a:t>pé</a:t>
            </a:r>
            <a:r>
              <a:rPr lang="es-ES" sz="2400" b="1" dirty="0"/>
              <a:t> de </a:t>
            </a:r>
            <a:r>
              <a:rPr lang="es-ES" sz="2400" b="1" dirty="0" err="1"/>
              <a:t>boi</a:t>
            </a:r>
            <a:r>
              <a:rPr lang="es-ES" sz="2400" b="1" dirty="0"/>
              <a:t>, </a:t>
            </a:r>
            <a:r>
              <a:rPr lang="es-ES" sz="2400" b="1" dirty="0" err="1"/>
              <a:t>oucas</a:t>
            </a:r>
            <a:r>
              <a:rPr lang="es-ES" sz="2400" b="1" dirty="0"/>
              <a:t>, </a:t>
            </a:r>
            <a:r>
              <a:rPr lang="es-ES" sz="2400" b="1" dirty="0" err="1"/>
              <a:t>xuncos</a:t>
            </a:r>
            <a:r>
              <a:rPr lang="es-ES" sz="2400" b="1" dirty="0"/>
              <a:t>, </a:t>
            </a:r>
            <a:r>
              <a:rPr lang="es-ES" sz="2400" b="1" dirty="0" err="1"/>
              <a:t>molinias</a:t>
            </a:r>
            <a:r>
              <a:rPr lang="es-ES" sz="2400" b="1" dirty="0"/>
              <a:t>, </a:t>
            </a:r>
            <a:r>
              <a:rPr lang="es-ES" sz="2400" b="1" dirty="0" err="1"/>
              <a:t>fentos</a:t>
            </a:r>
            <a:r>
              <a:rPr lang="es-ES" sz="2400" b="1" dirty="0"/>
              <a:t>, carrizas,…  </a:t>
            </a:r>
            <a:r>
              <a:rPr lang="es-ES" sz="2400" b="1" dirty="0" err="1"/>
              <a:t>Algunhas</a:t>
            </a:r>
            <a:r>
              <a:rPr lang="es-ES" sz="2400" b="1" dirty="0"/>
              <a:t> zonas están </a:t>
            </a:r>
            <a:r>
              <a:rPr lang="es-ES" sz="2400" b="1" dirty="0" err="1"/>
              <a:t>repoboadas</a:t>
            </a:r>
            <a:r>
              <a:rPr lang="es-ES" sz="2400" b="1" dirty="0"/>
              <a:t> con </a:t>
            </a:r>
            <a:r>
              <a:rPr lang="es-ES" sz="2400" b="1" dirty="0" err="1"/>
              <a:t>piñeiros</a:t>
            </a:r>
            <a:r>
              <a:rPr lang="es-ES" sz="2400" b="1" dirty="0"/>
              <a:t> e eucaliptos.</a:t>
            </a:r>
          </a:p>
        </p:txBody>
      </p:sp>
      <p:pic>
        <p:nvPicPr>
          <p:cNvPr id="4" name="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4" b="6418"/>
          <a:stretch/>
        </p:blipFill>
        <p:spPr bwMode="auto">
          <a:xfrm>
            <a:off x="467544" y="2623335"/>
            <a:ext cx="8136904" cy="408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8801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9" descr="plantas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17" r="36079"/>
          <a:stretch/>
        </p:blipFill>
        <p:spPr bwMode="auto">
          <a:xfrm>
            <a:off x="323528" y="85195"/>
            <a:ext cx="3674726" cy="286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Text Box 10"/>
          <p:cNvSpPr txBox="1">
            <a:spLocks noChangeArrowheads="1"/>
          </p:cNvSpPr>
          <p:nvPr/>
        </p:nvSpPr>
        <p:spPr bwMode="auto">
          <a:xfrm>
            <a:off x="4937816" y="2968487"/>
            <a:ext cx="3816350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Oucas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es-ES_tradnl" sz="1600" b="1" i="1" dirty="0" err="1">
                <a:latin typeface="+mn-lt"/>
                <a:cs typeface="Arial" charset="0"/>
              </a:rPr>
              <a:t>Ranunculus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  <p:sp>
        <p:nvSpPr>
          <p:cNvPr id="67589" name="Text Box 10"/>
          <p:cNvSpPr txBox="1">
            <a:spLocks noChangeArrowheads="1"/>
          </p:cNvSpPr>
          <p:nvPr/>
        </p:nvSpPr>
        <p:spPr bwMode="auto">
          <a:xfrm>
            <a:off x="359496" y="2949010"/>
            <a:ext cx="2087563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i="1" dirty="0" err="1">
                <a:latin typeface="+mn-lt"/>
                <a:cs typeface="Arial" charset="0"/>
              </a:rPr>
              <a:t>Calitriche</a:t>
            </a:r>
            <a:endParaRPr lang="es-ES" sz="1600" b="1" i="1" dirty="0">
              <a:latin typeface="+mn-lt"/>
              <a:cs typeface="Arial" charset="0"/>
            </a:endParaRPr>
          </a:p>
        </p:txBody>
      </p:sp>
      <p:pic>
        <p:nvPicPr>
          <p:cNvPr id="67590" name="1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4" t="12584"/>
          <a:stretch/>
        </p:blipFill>
        <p:spPr bwMode="auto">
          <a:xfrm>
            <a:off x="4937816" y="85195"/>
            <a:ext cx="3590875" cy="286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337819"/>
            <a:ext cx="4032448" cy="3152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lentella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817" y="3452848"/>
            <a:ext cx="3995936" cy="299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59496" y="6461125"/>
            <a:ext cx="370844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Canaveiras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gl-ES" sz="1600" b="1" i="1" dirty="0" err="1">
                <a:latin typeface="+mn-lt"/>
                <a:cs typeface="Arial" charset="0"/>
              </a:rPr>
              <a:t>Phragmites</a:t>
            </a:r>
            <a:r>
              <a:rPr lang="gl-ES" sz="1600" b="1" i="1" dirty="0">
                <a:latin typeface="+mn-lt"/>
                <a:cs typeface="Arial" charset="0"/>
              </a:rPr>
              <a:t> </a:t>
            </a:r>
            <a:r>
              <a:rPr lang="gl-ES" sz="1600" b="1" i="1" dirty="0" err="1">
                <a:latin typeface="+mn-lt"/>
                <a:cs typeface="Arial" charset="0"/>
              </a:rPr>
              <a:t>australis</a:t>
            </a:r>
            <a:r>
              <a:rPr lang="gl-ES" sz="1600" b="1" dirty="0">
                <a:latin typeface="+mn-lt"/>
                <a:cs typeface="Arial" charset="0"/>
              </a:rPr>
              <a:t>)</a:t>
            </a:r>
            <a:endParaRPr lang="gl-ES" sz="1600" dirty="0">
              <a:latin typeface="+mn-lt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4932041" y="6437709"/>
            <a:ext cx="2916237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Lentellas</a:t>
            </a:r>
            <a:r>
              <a:rPr lang="es-ES_tradnl" sz="1600" b="1" dirty="0">
                <a:latin typeface="+mn-lt"/>
                <a:cs typeface="Arial" charset="0"/>
              </a:rPr>
              <a:t> de </a:t>
            </a:r>
            <a:r>
              <a:rPr lang="es-ES_tradnl" sz="1600" b="1" dirty="0" err="1">
                <a:latin typeface="+mn-lt"/>
                <a:cs typeface="Arial" charset="0"/>
              </a:rPr>
              <a:t>auga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es-ES_tradnl" sz="1600" b="1" i="1" dirty="0" err="1">
                <a:latin typeface="+mn-lt"/>
                <a:cs typeface="Arial" charset="0"/>
              </a:rPr>
              <a:t>Lemna</a:t>
            </a:r>
            <a:r>
              <a:rPr lang="es-ES_tradnl" sz="1600" b="1" dirty="0">
                <a:latin typeface="+mn-lt"/>
                <a:cs typeface="Arial" charset="0"/>
              </a:rPr>
              <a:t> </a:t>
            </a:r>
            <a:r>
              <a:rPr lang="es-ES_tradnl" sz="1600" b="1" dirty="0" err="1">
                <a:latin typeface="+mn-lt"/>
                <a:cs typeface="Arial" charset="0"/>
              </a:rPr>
              <a:t>sp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4320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6" descr="AMIEIRA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4644008" cy="619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3" name="Picture 5" descr="AMIEI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388" y="676275"/>
            <a:ext cx="3795736" cy="5849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4" name="Text Box 6"/>
          <p:cNvSpPr txBox="1">
            <a:spLocks noChangeArrowheads="1"/>
          </p:cNvSpPr>
          <p:nvPr/>
        </p:nvSpPr>
        <p:spPr bwMode="auto">
          <a:xfrm>
            <a:off x="5795962" y="115888"/>
            <a:ext cx="2736477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algn="ctr" eaLnBrk="1" hangingPunct="1"/>
            <a:r>
              <a:rPr lang="es-ES_tradnl" sz="1600" b="1" dirty="0" err="1">
                <a:latin typeface="+mn-lt"/>
                <a:cs typeface="Arial" charset="0"/>
              </a:rPr>
              <a:t>Amieira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es-ES_tradnl" sz="1600" b="1" i="1" dirty="0" err="1">
                <a:latin typeface="+mn-lt"/>
                <a:cs typeface="Arial" charset="0"/>
              </a:rPr>
              <a:t>Alnus</a:t>
            </a:r>
            <a:r>
              <a:rPr lang="es-ES_tradnl" sz="1600" b="1" i="1" dirty="0">
                <a:latin typeface="+mn-lt"/>
                <a:cs typeface="Arial" charset="0"/>
              </a:rPr>
              <a:t> glutinosa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8910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13"/>
          <p:cNvSpPr txBox="1">
            <a:spLocks noChangeArrowheads="1"/>
          </p:cNvSpPr>
          <p:nvPr/>
        </p:nvSpPr>
        <p:spPr bwMode="auto">
          <a:xfrm>
            <a:off x="4808704" y="2899790"/>
            <a:ext cx="426720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 err="1">
                <a:latin typeface="+mn-lt"/>
                <a:cs typeface="Arial" charset="0"/>
              </a:rPr>
              <a:t>Salgueiro</a:t>
            </a:r>
            <a:endParaRPr lang="es-ES" sz="1800" b="1" dirty="0">
              <a:latin typeface="+mn-lt"/>
              <a:cs typeface="Arial" charset="0"/>
            </a:endParaRPr>
          </a:p>
        </p:txBody>
      </p:sp>
      <p:pic>
        <p:nvPicPr>
          <p:cNvPr id="82947" name="Picture 9" descr="SALGUEIRO-FFE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9814"/>
          <a:stretch/>
        </p:blipFill>
        <p:spPr bwMode="auto">
          <a:xfrm>
            <a:off x="4827711" y="116632"/>
            <a:ext cx="4193823" cy="278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8" descr="pont-d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64" y="389249"/>
            <a:ext cx="4355976" cy="580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172057" y="6262771"/>
            <a:ext cx="2671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 err="1">
                <a:latin typeface="+mn-lt"/>
                <a:cs typeface="Arial" charset="0"/>
              </a:rPr>
              <a:t>Freixo</a:t>
            </a:r>
            <a:endParaRPr lang="es-ES" sz="1800" b="1" dirty="0">
              <a:latin typeface="+mn-lt"/>
              <a:cs typeface="Arial" charset="0"/>
            </a:endParaRPr>
          </a:p>
        </p:txBody>
      </p:sp>
      <p:pic>
        <p:nvPicPr>
          <p:cNvPr id="82950" name="Picture 12" descr="SABUGUEIRO-FR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288" y="3293233"/>
            <a:ext cx="4222245" cy="316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1" name="Text Box 14"/>
          <p:cNvSpPr txBox="1">
            <a:spLocks noChangeArrowheads="1"/>
          </p:cNvSpPr>
          <p:nvPr/>
        </p:nvSpPr>
        <p:spPr bwMode="auto">
          <a:xfrm>
            <a:off x="4778041" y="6447437"/>
            <a:ext cx="403860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 err="1">
                <a:latin typeface="+mn-lt"/>
                <a:cs typeface="Arial" charset="0"/>
              </a:rPr>
              <a:t>Sabugueiro</a:t>
            </a:r>
            <a:endParaRPr lang="es-ES" sz="18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438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8">
            <a:extLst>
              <a:ext uri="{FF2B5EF4-FFF2-40B4-BE49-F238E27FC236}">
                <a16:creationId xmlns:a16="http://schemas.microsoft.com/office/drawing/2014/main" id="{4169A078-8FCD-248E-2D0B-C2CC73363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6370528"/>
            <a:ext cx="400844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>
                <a:latin typeface="+mn-lt"/>
                <a:cs typeface="Arial" charset="0"/>
              </a:rPr>
              <a:t>Toros de </a:t>
            </a:r>
            <a:r>
              <a:rPr lang="es-ES_tradnl" sz="1800" b="1" dirty="0" err="1">
                <a:latin typeface="+mn-lt"/>
                <a:cs typeface="Arial" charset="0"/>
              </a:rPr>
              <a:t>abelairas</a:t>
            </a:r>
            <a:r>
              <a:rPr lang="es-ES_tradnl" sz="1800" b="1" dirty="0">
                <a:latin typeface="+mn-lt"/>
                <a:cs typeface="Arial" charset="0"/>
              </a:rPr>
              <a:t> (</a:t>
            </a:r>
            <a:r>
              <a:rPr lang="gl-ES" sz="1800" b="1" i="1" dirty="0" err="1">
                <a:latin typeface="+mn-lt"/>
                <a:cs typeface="Arial" charset="0"/>
              </a:rPr>
              <a:t>Corylus</a:t>
            </a:r>
            <a:r>
              <a:rPr lang="gl-ES" sz="1800" b="1" i="1" dirty="0">
                <a:latin typeface="+mn-lt"/>
                <a:cs typeface="Arial" charset="0"/>
              </a:rPr>
              <a:t> </a:t>
            </a:r>
            <a:r>
              <a:rPr lang="gl-ES" sz="1800" b="1" i="1" dirty="0" err="1">
                <a:latin typeface="+mn-lt"/>
                <a:cs typeface="Arial" charset="0"/>
              </a:rPr>
              <a:t>avellana</a:t>
            </a:r>
            <a:r>
              <a:rPr lang="gl-ES" sz="1800" b="1" dirty="0">
                <a:latin typeface="+mn-lt"/>
                <a:cs typeface="Arial" charset="0"/>
              </a:rPr>
              <a:t>)</a:t>
            </a:r>
            <a:endParaRPr lang="es-ES" sz="1800" b="1" dirty="0">
              <a:latin typeface="+mn-lt"/>
              <a:cs typeface="Arial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A72D646-913C-AC6A-230E-2F52DE66B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36022"/>
            <a:ext cx="3936437" cy="59046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3A248A-CC6E-2903-6504-8FFFE9CF1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642492"/>
            <a:ext cx="4537163" cy="357301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4F3F853-C785-D9F3-F124-8CB860844EAE}"/>
              </a:ext>
            </a:extLst>
          </p:cNvPr>
          <p:cNvSpPr txBox="1"/>
          <p:nvPr/>
        </p:nvSpPr>
        <p:spPr>
          <a:xfrm>
            <a:off x="4417135" y="530120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dirty="0"/>
              <a:t>Froitos de </a:t>
            </a:r>
            <a:r>
              <a:rPr lang="gl-ES" b="1" dirty="0" err="1"/>
              <a:t>abelaira</a:t>
            </a:r>
            <a:endParaRPr lang="gl-ES" b="1" dirty="0"/>
          </a:p>
        </p:txBody>
      </p:sp>
    </p:spTree>
    <p:extLst>
      <p:ext uri="{BB962C8B-B14F-4D97-AF65-F5344CB8AC3E}">
        <p14:creationId xmlns:p14="http://schemas.microsoft.com/office/powerpoint/2010/main" val="10969639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4" descr="UMIA-BIDUEIRO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309320"/>
            <a:ext cx="2915816" cy="36004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s-ES_tradnl" sz="1600" b="1" dirty="0" err="1">
                <a:latin typeface="+mn-lt"/>
                <a:ea typeface="+mn-ea"/>
                <a:cs typeface="Arial" charset="0"/>
              </a:rPr>
              <a:t>Bidueiral</a:t>
            </a:r>
            <a:r>
              <a:rPr lang="es-ES_tradnl" sz="1600" b="1" dirty="0">
                <a:latin typeface="+mn-lt"/>
                <a:ea typeface="+mn-ea"/>
                <a:cs typeface="Arial" charset="0"/>
              </a:rPr>
              <a:t> no curso alto</a:t>
            </a:r>
            <a:endParaRPr lang="es-ES" sz="1600" b="1" dirty="0"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5086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10"/>
          <p:cNvSpPr txBox="1">
            <a:spLocks noChangeArrowheads="1"/>
          </p:cNvSpPr>
          <p:nvPr/>
        </p:nvSpPr>
        <p:spPr bwMode="auto">
          <a:xfrm>
            <a:off x="4403725" y="3527425"/>
            <a:ext cx="1608138" cy="396875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b="1"/>
              <a:t>limpafontes</a:t>
            </a:r>
            <a:endParaRPr lang="es-ES" b="1"/>
          </a:p>
        </p:txBody>
      </p:sp>
      <p:sp>
        <p:nvSpPr>
          <p:cNvPr id="84995" name="Text Box 11"/>
          <p:cNvSpPr txBox="1">
            <a:spLocks noChangeArrowheads="1"/>
          </p:cNvSpPr>
          <p:nvPr/>
        </p:nvSpPr>
        <p:spPr bwMode="auto">
          <a:xfrm>
            <a:off x="6689725" y="3146425"/>
            <a:ext cx="1171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b="1"/>
              <a:t>ra verde</a:t>
            </a:r>
            <a:endParaRPr lang="es-ES" b="1"/>
          </a:p>
        </p:txBody>
      </p:sp>
      <p:sp>
        <p:nvSpPr>
          <p:cNvPr id="84996" name="Text Box 12"/>
          <p:cNvSpPr txBox="1">
            <a:spLocks noChangeArrowheads="1"/>
          </p:cNvSpPr>
          <p:nvPr/>
        </p:nvSpPr>
        <p:spPr bwMode="auto">
          <a:xfrm>
            <a:off x="6156325" y="4289425"/>
            <a:ext cx="1522413" cy="396875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b="1"/>
              <a:t>ra vermella</a:t>
            </a:r>
            <a:endParaRPr lang="es-ES" b="1"/>
          </a:p>
        </p:txBody>
      </p:sp>
      <p:pic>
        <p:nvPicPr>
          <p:cNvPr id="84997" name="Picture 14" descr="ra-ca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04813"/>
            <a:ext cx="3132137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563"/>
            <a:ext cx="9144000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9" name="Text Box 6"/>
          <p:cNvSpPr txBox="1">
            <a:spLocks noChangeArrowheads="1"/>
          </p:cNvSpPr>
          <p:nvPr/>
        </p:nvSpPr>
        <p:spPr bwMode="auto">
          <a:xfrm>
            <a:off x="28286" y="6402388"/>
            <a:ext cx="281552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Carballeira</a:t>
            </a:r>
            <a:endParaRPr lang="es-ES" sz="16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5923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5" descr="plantas-aceñ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12" y="814400"/>
            <a:ext cx="3999993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6" descr="OUCAS-PL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844" y="188640"/>
            <a:ext cx="3969302" cy="285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Text Box 7"/>
          <p:cNvSpPr txBox="1">
            <a:spLocks noChangeArrowheads="1"/>
          </p:cNvSpPr>
          <p:nvPr/>
        </p:nvSpPr>
        <p:spPr bwMode="auto">
          <a:xfrm>
            <a:off x="110812" y="6381328"/>
            <a:ext cx="294902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Pé</a:t>
            </a:r>
            <a:r>
              <a:rPr lang="es-ES_tradnl" sz="1600" b="1" dirty="0">
                <a:latin typeface="+mn-lt"/>
                <a:cs typeface="Arial" charset="0"/>
              </a:rPr>
              <a:t> de </a:t>
            </a:r>
            <a:r>
              <a:rPr lang="es-ES_tradnl" sz="1600" b="1" dirty="0" err="1">
                <a:latin typeface="+mn-lt"/>
                <a:cs typeface="Arial" charset="0"/>
              </a:rPr>
              <a:t>boi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es-ES_tradnl" sz="1600" b="1" i="1" dirty="0" err="1">
                <a:latin typeface="+mn-lt"/>
                <a:cs typeface="Arial" charset="0"/>
              </a:rPr>
              <a:t>Oenanthe</a:t>
            </a:r>
            <a:r>
              <a:rPr lang="es-ES_tradnl" sz="1600" b="1" i="1" dirty="0">
                <a:latin typeface="+mn-lt"/>
                <a:cs typeface="Arial" charset="0"/>
              </a:rPr>
              <a:t> </a:t>
            </a:r>
            <a:r>
              <a:rPr lang="es-ES_tradnl" sz="1600" b="1" i="1" dirty="0" err="1">
                <a:latin typeface="+mn-lt"/>
                <a:cs typeface="Arial" charset="0"/>
              </a:rPr>
              <a:t>crocata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  <p:pic>
        <p:nvPicPr>
          <p:cNvPr id="69637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2" y="3429000"/>
            <a:ext cx="4383087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Text Box 8"/>
          <p:cNvSpPr txBox="1">
            <a:spLocks noChangeArrowheads="1"/>
          </p:cNvSpPr>
          <p:nvPr/>
        </p:nvSpPr>
        <p:spPr bwMode="auto">
          <a:xfrm>
            <a:off x="4760913" y="3041576"/>
            <a:ext cx="2592387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Espiga</a:t>
            </a:r>
            <a:r>
              <a:rPr lang="es-ES_tradnl" sz="1600" b="1" dirty="0">
                <a:latin typeface="Arial" charset="0"/>
                <a:cs typeface="Arial" charset="0"/>
              </a:rPr>
              <a:t> de </a:t>
            </a:r>
            <a:r>
              <a:rPr lang="es-ES_tradnl" sz="1600" b="1" dirty="0" err="1">
                <a:latin typeface="Arial" charset="0"/>
                <a:cs typeface="Arial" charset="0"/>
              </a:rPr>
              <a:t>auga</a:t>
            </a:r>
            <a:endParaRPr lang="es-ES" sz="16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1360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0E099AD-BB49-08E3-A61E-9977FD036C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9"/>
          <a:stretch>
            <a:fillRect/>
          </a:stretch>
        </p:blipFill>
        <p:spPr>
          <a:xfrm>
            <a:off x="467544" y="476672"/>
            <a:ext cx="3695684" cy="5488868"/>
          </a:xfrm>
          <a:prstGeom prst="rect">
            <a:avLst/>
          </a:prstGeom>
        </p:spPr>
      </p:pic>
      <p:sp>
        <p:nvSpPr>
          <p:cNvPr id="5" name="Text Box 8">
            <a:extLst>
              <a:ext uri="{FF2B5EF4-FFF2-40B4-BE49-F238E27FC236}">
                <a16:creationId xmlns:a16="http://schemas.microsoft.com/office/drawing/2014/main" id="{01714E04-536A-45A9-C1BC-63DC45AF9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6004243"/>
            <a:ext cx="38479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Lirio </a:t>
            </a:r>
            <a:r>
              <a:rPr lang="es-ES_tradnl" sz="1600" b="1" dirty="0" err="1">
                <a:latin typeface="+mn-lt"/>
                <a:cs typeface="Arial" charset="0"/>
              </a:rPr>
              <a:t>amarelo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es-ES_tradnl" sz="1600" b="1" i="1" dirty="0">
                <a:latin typeface="+mn-lt"/>
                <a:cs typeface="Arial" charset="0"/>
              </a:rPr>
              <a:t>Iris </a:t>
            </a:r>
            <a:r>
              <a:rPr lang="es-ES_tradnl" sz="1600" b="1" i="1" dirty="0" err="1">
                <a:latin typeface="+mn-lt"/>
                <a:cs typeface="Arial" charset="0"/>
              </a:rPr>
              <a:t>pseudacorus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FB2817A-ACD9-C4CA-032B-563F92914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4"/>
          <a:stretch>
            <a:fillRect/>
          </a:stretch>
        </p:blipFill>
        <p:spPr>
          <a:xfrm>
            <a:off x="4350955" y="1916832"/>
            <a:ext cx="4395792" cy="324036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1AD4B39-1D3C-5459-DECD-569E1026B764}"/>
              </a:ext>
            </a:extLst>
          </p:cNvPr>
          <p:cNvSpPr txBox="1"/>
          <p:nvPr/>
        </p:nvSpPr>
        <p:spPr>
          <a:xfrm>
            <a:off x="4281948" y="5200094"/>
            <a:ext cx="3004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600" b="1" dirty="0">
                <a:cs typeface="Arial" charset="0"/>
              </a:rPr>
              <a:t>Amarelle (</a:t>
            </a:r>
            <a:r>
              <a:rPr lang="gl-ES" sz="1600" b="1" i="1" dirty="0" err="1">
                <a:cs typeface="Arial" charset="0"/>
              </a:rPr>
              <a:t>Narcisus</a:t>
            </a:r>
            <a:r>
              <a:rPr lang="gl-ES" sz="1600" b="1" i="1" dirty="0">
                <a:cs typeface="Arial" charset="0"/>
              </a:rPr>
              <a:t> </a:t>
            </a:r>
            <a:r>
              <a:rPr lang="gl-ES" sz="1600" b="1" i="1" dirty="0" err="1">
                <a:cs typeface="Arial" charset="0"/>
              </a:rPr>
              <a:t>bulbocodium</a:t>
            </a:r>
            <a:r>
              <a:rPr lang="gl-ES" sz="1600" b="1" dirty="0"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556488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4" descr="LUPU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85" y="210382"/>
            <a:ext cx="4110203" cy="616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>
          <a:xfrm>
            <a:off x="97988" y="6375686"/>
            <a:ext cx="3969956" cy="468313"/>
          </a:xfrm>
          <a:noFill/>
        </p:spPr>
        <p:txBody>
          <a:bodyPr>
            <a:normAutofit/>
          </a:bodyPr>
          <a:lstStyle/>
          <a:p>
            <a:pPr algn="l"/>
            <a:r>
              <a:rPr lang="es-ES_tradnl" sz="1600" b="1" dirty="0">
                <a:latin typeface="+mn-lt"/>
                <a:cs typeface="Arial" charset="0"/>
              </a:rPr>
              <a:t>Lúpulo </a:t>
            </a:r>
            <a:r>
              <a:rPr lang="gl-ES" sz="1800" b="1" dirty="0">
                <a:latin typeface="+mn-lt"/>
                <a:ea typeface="+mn-ea"/>
                <a:cs typeface="Arial" charset="0"/>
              </a:rPr>
              <a:t>(</a:t>
            </a:r>
            <a:r>
              <a:rPr lang="gl-ES" sz="1800" b="1" i="1" dirty="0" err="1">
                <a:latin typeface="+mn-lt"/>
                <a:ea typeface="+mn-ea"/>
                <a:cs typeface="Arial" charset="0"/>
              </a:rPr>
              <a:t>Humulus</a:t>
            </a:r>
            <a:r>
              <a:rPr lang="gl-ES" sz="1800" b="1" i="1" dirty="0">
                <a:latin typeface="+mn-lt"/>
                <a:ea typeface="+mn-ea"/>
                <a:cs typeface="Arial" charset="0"/>
              </a:rPr>
              <a:t> </a:t>
            </a:r>
            <a:r>
              <a:rPr lang="gl-ES" sz="1800" b="1" i="1" dirty="0" err="1">
                <a:latin typeface="+mn-lt"/>
                <a:ea typeface="+mn-ea"/>
                <a:cs typeface="Arial" charset="0"/>
              </a:rPr>
              <a:t>lupulus</a:t>
            </a:r>
            <a:r>
              <a:rPr lang="gl-ES" sz="1800" b="1" dirty="0">
                <a:latin typeface="+mn-lt"/>
                <a:ea typeface="+mn-ea"/>
                <a:cs typeface="Arial" charset="0"/>
              </a:rPr>
              <a:t>)</a:t>
            </a:r>
            <a:endParaRPr lang="es-ES_tradnl" sz="1800" b="1" dirty="0">
              <a:latin typeface="+mn-lt"/>
              <a:ea typeface="+mn-ea"/>
              <a:cs typeface="Arial" charset="0"/>
            </a:endParaRPr>
          </a:p>
        </p:txBody>
      </p:sp>
      <p:pic>
        <p:nvPicPr>
          <p:cNvPr id="86020" name="Picture 5" descr="MADRES-FROI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754" y="116632"/>
            <a:ext cx="4110203" cy="308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6" descr="pazo-mon-hed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14" b="24057"/>
          <a:stretch>
            <a:fillRect/>
          </a:stretch>
        </p:blipFill>
        <p:spPr bwMode="auto">
          <a:xfrm>
            <a:off x="4576944" y="3527726"/>
            <a:ext cx="4110204" cy="292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2" name="Text Box 7"/>
          <p:cNvSpPr txBox="1">
            <a:spLocks noChangeArrowheads="1"/>
          </p:cNvSpPr>
          <p:nvPr/>
        </p:nvSpPr>
        <p:spPr bwMode="auto">
          <a:xfrm>
            <a:off x="4500432" y="3161728"/>
            <a:ext cx="438169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Herba</a:t>
            </a:r>
            <a:r>
              <a:rPr lang="es-ES_tradnl" sz="1600" b="1" dirty="0">
                <a:latin typeface="+mn-lt"/>
                <a:cs typeface="Arial" charset="0"/>
              </a:rPr>
              <a:t> </a:t>
            </a:r>
            <a:r>
              <a:rPr lang="es-ES_tradnl" sz="1600" b="1" dirty="0" err="1">
                <a:latin typeface="+mn-lt"/>
                <a:cs typeface="Arial" charset="0"/>
              </a:rPr>
              <a:t>salgueira</a:t>
            </a:r>
            <a:r>
              <a:rPr lang="es-ES_tradnl" sz="1600" b="1" dirty="0">
                <a:latin typeface="+mn-lt"/>
                <a:cs typeface="Arial" charset="0"/>
              </a:rPr>
              <a:t>, </a:t>
            </a:r>
            <a:r>
              <a:rPr lang="es-ES_tradnl" sz="1600" b="1" dirty="0" err="1">
                <a:latin typeface="+mn-lt"/>
                <a:cs typeface="Arial" charset="0"/>
              </a:rPr>
              <a:t>chuchameles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es-ES_tradnl" sz="1600" b="1" i="1" dirty="0" err="1">
                <a:latin typeface="+mn-lt"/>
                <a:cs typeface="Arial" charset="0"/>
              </a:rPr>
              <a:t>Lonicera</a:t>
            </a:r>
            <a:r>
              <a:rPr lang="es-ES_tradnl" sz="1600" b="1" i="1" dirty="0">
                <a:latin typeface="+mn-lt"/>
                <a:cs typeface="Arial" charset="0"/>
              </a:rPr>
              <a:t> </a:t>
            </a:r>
            <a:r>
              <a:rPr lang="es-ES_tradnl" sz="1600" b="1" dirty="0" err="1">
                <a:latin typeface="+mn-lt"/>
                <a:cs typeface="Arial" charset="0"/>
              </a:rPr>
              <a:t>sp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  <p:sp>
        <p:nvSpPr>
          <p:cNvPr id="86023" name="Text Box 8"/>
          <p:cNvSpPr txBox="1">
            <a:spLocks noChangeArrowheads="1"/>
          </p:cNvSpPr>
          <p:nvPr/>
        </p:nvSpPr>
        <p:spPr bwMode="auto">
          <a:xfrm>
            <a:off x="4500432" y="6476195"/>
            <a:ext cx="2671749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Hedra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es-ES_tradnl" sz="1600" b="1" i="1" dirty="0" err="1">
                <a:latin typeface="+mn-lt"/>
                <a:cs typeface="Arial" charset="0"/>
              </a:rPr>
              <a:t>Hedera</a:t>
            </a:r>
            <a:r>
              <a:rPr lang="es-ES_tradnl" sz="1600" b="1" i="1" dirty="0">
                <a:latin typeface="+mn-lt"/>
                <a:cs typeface="Arial" charset="0"/>
              </a:rPr>
              <a:t> hélix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8042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4" descr="fenro-b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3910013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1546225" cy="5334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s-ES_tradnl" sz="1800" b="1">
                <a:latin typeface="Arial" charset="0"/>
                <a:cs typeface="Arial" charset="0"/>
              </a:rPr>
              <a:t>Fentos</a:t>
            </a:r>
          </a:p>
        </p:txBody>
      </p:sp>
      <p:pic>
        <p:nvPicPr>
          <p:cNvPr id="87044" name="Picture 5" descr="FENTO-mach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0"/>
            <a:ext cx="3429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7" descr="FENTO-RI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0"/>
            <a:ext cx="4267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6" descr="FENTO-RIO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57500"/>
            <a:ext cx="53340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8690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4" descr="ESTEI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0" y="476672"/>
            <a:ext cx="5628118" cy="42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104831" y="6012577"/>
            <a:ext cx="1584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 err="1"/>
              <a:t>Xunco</a:t>
            </a:r>
            <a:endParaRPr lang="es-ES" sz="1600" b="1" dirty="0"/>
          </a:p>
          <a:p>
            <a:pPr algn="ctr"/>
            <a:r>
              <a:rPr lang="es-ES" sz="1600" b="1" dirty="0"/>
              <a:t>(</a:t>
            </a:r>
            <a:r>
              <a:rPr lang="es-ES" sz="1600" b="1" i="1" dirty="0" err="1"/>
              <a:t>Juncus</a:t>
            </a:r>
            <a:r>
              <a:rPr lang="es-ES" sz="1600" b="1" i="1" dirty="0"/>
              <a:t> </a:t>
            </a:r>
            <a:r>
              <a:rPr lang="es-ES" sz="1600" b="1" i="1" dirty="0" err="1"/>
              <a:t>efussus</a:t>
            </a:r>
            <a:r>
              <a:rPr lang="es-ES" sz="1600" b="1" dirty="0"/>
              <a:t>)           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AD909F-81DF-822B-D995-4AE75B967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929" y="1484784"/>
            <a:ext cx="3278434" cy="5112568"/>
          </a:xfrm>
          <a:prstGeom prst="rect">
            <a:avLst/>
          </a:prstGeom>
        </p:spPr>
      </p:pic>
      <p:sp>
        <p:nvSpPr>
          <p:cNvPr id="6" name="2 CuadroTexto">
            <a:extLst>
              <a:ext uri="{FF2B5EF4-FFF2-40B4-BE49-F238E27FC236}">
                <a16:creationId xmlns:a16="http://schemas.microsoft.com/office/drawing/2014/main" id="{DFD1778E-CBA5-508C-A00B-32EBAA5955E3}"/>
              </a:ext>
            </a:extLst>
          </p:cNvPr>
          <p:cNvSpPr txBox="1"/>
          <p:nvPr/>
        </p:nvSpPr>
        <p:spPr>
          <a:xfrm>
            <a:off x="251520" y="4733518"/>
            <a:ext cx="295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/>
              <a:t>Vexetación</a:t>
            </a:r>
            <a:r>
              <a:rPr lang="es-ES" sz="1600" b="1" dirty="0"/>
              <a:t> de </a:t>
            </a:r>
            <a:r>
              <a:rPr lang="es-ES" sz="1600" b="1" dirty="0" err="1"/>
              <a:t>xunqueira</a:t>
            </a: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10797955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TROITAS-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459" r="18608" b="-1"/>
          <a:stretch/>
        </p:blipFill>
        <p:spPr bwMode="auto">
          <a:xfrm>
            <a:off x="453854" y="2263924"/>
            <a:ext cx="8236292" cy="459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51520" y="627946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Na</a:t>
            </a:r>
            <a:r>
              <a:rPr lang="es-ES" sz="2400" b="1" dirty="0"/>
              <a:t> </a:t>
            </a:r>
            <a:r>
              <a:rPr lang="es-ES" sz="2400" b="1" dirty="0" err="1"/>
              <a:t>auga</a:t>
            </a:r>
            <a:r>
              <a:rPr lang="es-ES" sz="2400" b="1" dirty="0"/>
              <a:t> </a:t>
            </a:r>
            <a:r>
              <a:rPr lang="es-ES" sz="2400" b="1" dirty="0" err="1"/>
              <a:t>atopamos</a:t>
            </a:r>
            <a:r>
              <a:rPr lang="es-ES" sz="2400" b="1" dirty="0"/>
              <a:t> </a:t>
            </a:r>
            <a:r>
              <a:rPr lang="es-ES" sz="2400" b="1" dirty="0" err="1"/>
              <a:t>lontras</a:t>
            </a:r>
            <a:r>
              <a:rPr lang="es-ES" sz="2400" b="1" dirty="0"/>
              <a:t>, </a:t>
            </a:r>
            <a:r>
              <a:rPr lang="es-ES" sz="2400" b="1" dirty="0" err="1"/>
              <a:t>troitas</a:t>
            </a:r>
            <a:r>
              <a:rPr lang="es-ES" sz="2400" b="1" dirty="0"/>
              <a:t>, </a:t>
            </a:r>
            <a:r>
              <a:rPr lang="es-ES" sz="2400" b="1" dirty="0" err="1"/>
              <a:t>espiñentos</a:t>
            </a:r>
            <a:r>
              <a:rPr lang="es-ES" sz="2400" b="1" dirty="0"/>
              <a:t>, lavancos, merlos </a:t>
            </a:r>
            <a:r>
              <a:rPr lang="es-ES" sz="2400" b="1" dirty="0" err="1"/>
              <a:t>rieiros</a:t>
            </a:r>
            <a:r>
              <a:rPr lang="es-ES" sz="2400" b="1" dirty="0"/>
              <a:t>, </a:t>
            </a:r>
            <a:r>
              <a:rPr lang="es-ES" sz="2400" b="1" dirty="0" err="1"/>
              <a:t>galiñolas</a:t>
            </a:r>
            <a:r>
              <a:rPr lang="es-ES" sz="2400" b="1" dirty="0"/>
              <a:t>, ras, </a:t>
            </a:r>
            <a:r>
              <a:rPr lang="es-ES" sz="2400" b="1" dirty="0" err="1"/>
              <a:t>saramagantas</a:t>
            </a:r>
            <a:r>
              <a:rPr lang="es-ES" sz="2400" b="1" dirty="0"/>
              <a:t>, </a:t>
            </a:r>
            <a:r>
              <a:rPr lang="es-ES" sz="2400" b="1" dirty="0" err="1"/>
              <a:t>pintafontes</a:t>
            </a:r>
            <a:r>
              <a:rPr lang="es-ES" sz="2400" b="1" dirty="0"/>
              <a:t>, </a:t>
            </a:r>
            <a:r>
              <a:rPr lang="es-ES" sz="2400" b="1" dirty="0" err="1"/>
              <a:t>mexillón</a:t>
            </a:r>
            <a:r>
              <a:rPr lang="es-ES" sz="2400" b="1" dirty="0"/>
              <a:t> de río e </a:t>
            </a:r>
            <a:r>
              <a:rPr lang="es-ES" sz="2400" b="1" dirty="0" err="1"/>
              <a:t>unha</a:t>
            </a:r>
            <a:r>
              <a:rPr lang="es-ES" sz="2400" b="1" dirty="0"/>
              <a:t> gran </a:t>
            </a:r>
            <a:r>
              <a:rPr lang="es-ES" sz="2400" b="1" dirty="0" err="1"/>
              <a:t>variedade</a:t>
            </a:r>
            <a:r>
              <a:rPr lang="es-ES" sz="2400" b="1" dirty="0"/>
              <a:t> de insectos e as </a:t>
            </a:r>
            <a:r>
              <a:rPr lang="es-ES" sz="2400" b="1" dirty="0" err="1"/>
              <a:t>súas</a:t>
            </a:r>
            <a:r>
              <a:rPr lang="es-ES" sz="2400" b="1" dirty="0"/>
              <a:t> larvas. Destaca a grande </a:t>
            </a:r>
            <a:r>
              <a:rPr lang="es-ES" sz="2400" b="1" dirty="0" err="1"/>
              <a:t>diversidade</a:t>
            </a:r>
            <a:r>
              <a:rPr lang="es-ES" sz="2400" b="1" dirty="0"/>
              <a:t> de aves acuáticas do </a:t>
            </a:r>
            <a:r>
              <a:rPr lang="es-ES" sz="2400" b="1" dirty="0" err="1"/>
              <a:t>esteiro</a:t>
            </a:r>
            <a:r>
              <a:rPr lang="es-ES" sz="2400" b="1" dirty="0"/>
              <a:t>, sedentarias e de paso.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721804" y="1"/>
            <a:ext cx="77724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>
                <a:solidFill>
                  <a:srgbClr val="0033CC"/>
                </a:solidFill>
              </a:rPr>
              <a:t>FAUNA</a:t>
            </a:r>
            <a:endParaRPr lang="es-ES" sz="4000" b="1" dirty="0">
              <a:solidFill>
                <a:srgbClr val="0033CC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236296" y="6385113"/>
            <a:ext cx="1515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Troitas</a:t>
            </a:r>
            <a:r>
              <a:rPr lang="es-ES" b="1" dirty="0"/>
              <a:t>             </a:t>
            </a:r>
          </a:p>
        </p:txBody>
      </p:sp>
    </p:spTree>
    <p:extLst>
      <p:ext uri="{BB962C8B-B14F-4D97-AF65-F5344CB8AC3E}">
        <p14:creationId xmlns:p14="http://schemas.microsoft.com/office/powerpoint/2010/main" val="23283406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Text Box 7"/>
          <p:cNvSpPr txBox="1">
            <a:spLocks noChangeArrowheads="1"/>
          </p:cNvSpPr>
          <p:nvPr/>
        </p:nvSpPr>
        <p:spPr bwMode="auto">
          <a:xfrm>
            <a:off x="107505" y="2369803"/>
            <a:ext cx="2354126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caracol de río</a:t>
            </a:r>
            <a:endParaRPr lang="es-ES" sz="1600" b="1" dirty="0">
              <a:latin typeface="+mn-lt"/>
              <a:cs typeface="Arial" charset="0"/>
            </a:endParaRPr>
          </a:p>
        </p:txBody>
      </p:sp>
      <p:sp>
        <p:nvSpPr>
          <p:cNvPr id="70660" name="Text Box 8"/>
          <p:cNvSpPr txBox="1">
            <a:spLocks noChangeArrowheads="1"/>
          </p:cNvSpPr>
          <p:nvPr/>
        </p:nvSpPr>
        <p:spPr bwMode="auto">
          <a:xfrm>
            <a:off x="1926481" y="2906574"/>
            <a:ext cx="2285479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mexillón</a:t>
            </a:r>
            <a:r>
              <a:rPr lang="es-ES_tradnl" sz="1600" b="1" dirty="0">
                <a:latin typeface="+mn-lt"/>
              </a:rPr>
              <a:t> </a:t>
            </a:r>
            <a:r>
              <a:rPr lang="es-ES_tradnl" sz="1600" b="1" dirty="0">
                <a:latin typeface="+mn-lt"/>
                <a:cs typeface="Arial" charset="0"/>
              </a:rPr>
              <a:t>de río</a:t>
            </a:r>
            <a:endParaRPr lang="es-ES" sz="1600" b="1" dirty="0">
              <a:latin typeface="+mn-lt"/>
              <a:cs typeface="Arial" charset="0"/>
            </a:endParaRPr>
          </a:p>
        </p:txBody>
      </p:sp>
      <p:pic>
        <p:nvPicPr>
          <p:cNvPr id="70661" name="Picture 11" descr="limnea-miñ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5" b="16440"/>
          <a:stretch>
            <a:fillRect/>
          </a:stretch>
        </p:blipFill>
        <p:spPr bwMode="auto">
          <a:xfrm>
            <a:off x="107504" y="260648"/>
            <a:ext cx="3168352" cy="202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1 Imagen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34" y="-362947"/>
            <a:ext cx="235412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24" y="3395230"/>
            <a:ext cx="3658604" cy="272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2694461" y="6295289"/>
            <a:ext cx="2093563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>
                <a:latin typeface="+mn-lt"/>
                <a:cs typeface="Arial" charset="0"/>
              </a:rPr>
              <a:t>libeliñas (</a:t>
            </a:r>
            <a:r>
              <a:rPr lang="es-ES_tradnl" sz="1600" b="1" i="1">
                <a:latin typeface="+mn-lt"/>
                <a:cs typeface="Arial" charset="0"/>
              </a:rPr>
              <a:t>Calopterix</a:t>
            </a:r>
            <a:r>
              <a:rPr lang="es-ES_tradnl" sz="1600" b="1">
                <a:latin typeface="+mn-lt"/>
                <a:cs typeface="Arial" charset="0"/>
              </a:rPr>
              <a:t>)</a:t>
            </a:r>
            <a:endParaRPr lang="es-ES" sz="1600" b="1">
              <a:latin typeface="+mn-lt"/>
              <a:cs typeface="Arial" charset="0"/>
            </a:endParaRPr>
          </a:p>
        </p:txBody>
      </p:sp>
      <p:pic>
        <p:nvPicPr>
          <p:cNvPr id="11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962" y="169416"/>
            <a:ext cx="4745038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355976" y="2856491"/>
            <a:ext cx="2736304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cabalo</a:t>
            </a:r>
            <a:r>
              <a:rPr lang="es-ES_tradnl" sz="1600" b="1" dirty="0">
                <a:latin typeface="+mn-lt"/>
                <a:cs typeface="Arial" charset="0"/>
              </a:rPr>
              <a:t> do demo (</a:t>
            </a:r>
            <a:r>
              <a:rPr lang="es-ES_tradnl" sz="1600" b="1" i="1" dirty="0" err="1">
                <a:latin typeface="+mn-lt"/>
                <a:cs typeface="Arial" charset="0"/>
              </a:rPr>
              <a:t>Aeshna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  <p:pic>
        <p:nvPicPr>
          <p:cNvPr id="13" name="2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t="13223" r="19493" b="20465"/>
          <a:stretch>
            <a:fillRect/>
          </a:stretch>
        </p:blipFill>
        <p:spPr bwMode="auto">
          <a:xfrm>
            <a:off x="4788024" y="3471636"/>
            <a:ext cx="4249738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4078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9" t="10973" r="9970" b="8194"/>
          <a:stretch>
            <a:fillRect/>
          </a:stretch>
        </p:blipFill>
        <p:spPr bwMode="auto">
          <a:xfrm>
            <a:off x="379413" y="108436"/>
            <a:ext cx="3287184" cy="273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3" name="Text Box 21"/>
          <p:cNvSpPr txBox="1">
            <a:spLocks noChangeArrowheads="1"/>
          </p:cNvSpPr>
          <p:nvPr/>
        </p:nvSpPr>
        <p:spPr bwMode="auto">
          <a:xfrm>
            <a:off x="345961" y="2877622"/>
            <a:ext cx="1835150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>
                <a:latin typeface="+mn-lt"/>
                <a:cs typeface="Arial" charset="0"/>
              </a:rPr>
              <a:t>barqueiro</a:t>
            </a:r>
            <a:endParaRPr lang="es-ES" sz="1600" b="1">
              <a:latin typeface="+mn-lt"/>
              <a:cs typeface="Arial" charset="0"/>
            </a:endParaRPr>
          </a:p>
        </p:txBody>
      </p:sp>
      <p:pic>
        <p:nvPicPr>
          <p:cNvPr id="71685" name="Picture 16" descr="PATINADO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410" y="-9525"/>
            <a:ext cx="4144590" cy="2862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Picture 6" descr="LARVA-INS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32"/>
          <a:stretch>
            <a:fillRect/>
          </a:stretch>
        </p:blipFill>
        <p:spPr bwMode="auto">
          <a:xfrm>
            <a:off x="5694251" y="4059462"/>
            <a:ext cx="3449749" cy="2342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7" name="Text Box 16"/>
          <p:cNvSpPr txBox="1">
            <a:spLocks noChangeArrowheads="1"/>
          </p:cNvSpPr>
          <p:nvPr/>
        </p:nvSpPr>
        <p:spPr bwMode="auto">
          <a:xfrm>
            <a:off x="6084888" y="6402388"/>
            <a:ext cx="164387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plecoptero</a:t>
            </a:r>
            <a:endParaRPr lang="es-ES" sz="1600" b="1" dirty="0">
              <a:latin typeface="+mn-lt"/>
              <a:cs typeface="Arial" charset="0"/>
            </a:endParaRPr>
          </a:p>
        </p:txBody>
      </p:sp>
      <p:pic>
        <p:nvPicPr>
          <p:cNvPr id="71688" name="Picture 13" descr="LARVAS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9" y="3886089"/>
            <a:ext cx="3040459" cy="2409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9" name="Text Box 14"/>
          <p:cNvSpPr txBox="1">
            <a:spLocks noChangeArrowheads="1"/>
          </p:cNvSpPr>
          <p:nvPr/>
        </p:nvSpPr>
        <p:spPr bwMode="auto">
          <a:xfrm>
            <a:off x="105609" y="6349514"/>
            <a:ext cx="144205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frigáneas</a:t>
            </a:r>
            <a:endParaRPr lang="es-ES" sz="1600" b="1" dirty="0">
              <a:latin typeface="+mn-lt"/>
              <a:cs typeface="Arial" charset="0"/>
            </a:endParaRPr>
          </a:p>
        </p:txBody>
      </p:sp>
      <p:sp>
        <p:nvSpPr>
          <p:cNvPr id="71690" name="Text Box 21"/>
          <p:cNvSpPr txBox="1">
            <a:spLocks noChangeArrowheads="1"/>
          </p:cNvSpPr>
          <p:nvPr/>
        </p:nvSpPr>
        <p:spPr bwMode="auto">
          <a:xfrm>
            <a:off x="4999410" y="2844839"/>
            <a:ext cx="254346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patinador </a:t>
            </a:r>
            <a:r>
              <a:rPr lang="es-ES_tradnl" sz="1600" b="1" dirty="0" err="1">
                <a:latin typeface="+mn-lt"/>
                <a:cs typeface="Arial" charset="0"/>
              </a:rPr>
              <a:t>ou</a:t>
            </a:r>
            <a:r>
              <a:rPr lang="es-ES_tradnl" sz="1600" b="1" dirty="0">
                <a:latin typeface="+mn-lt"/>
                <a:cs typeface="Arial" charset="0"/>
              </a:rPr>
              <a:t> </a:t>
            </a:r>
            <a:r>
              <a:rPr lang="es-ES_tradnl" sz="1600" b="1" dirty="0" err="1">
                <a:latin typeface="+mn-lt"/>
                <a:cs typeface="Arial" charset="0"/>
              </a:rPr>
              <a:t>zapateiro</a:t>
            </a:r>
            <a:endParaRPr lang="es-ES" sz="1600" b="1" dirty="0">
              <a:latin typeface="+mn-lt"/>
              <a:cs typeface="Arial" charset="0"/>
            </a:endParaRPr>
          </a:p>
        </p:txBody>
      </p:sp>
      <p:pic>
        <p:nvPicPr>
          <p:cNvPr id="11" name="4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831" y="3635490"/>
            <a:ext cx="2866699" cy="279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1636703" y="3453256"/>
            <a:ext cx="1327150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>
                <a:latin typeface="+mn-lt"/>
                <a:cs typeface="Arial" charset="0"/>
              </a:rPr>
              <a:t>larvas</a:t>
            </a:r>
            <a:endParaRPr lang="es-ES" sz="1600" b="1">
              <a:latin typeface="+mn-lt"/>
              <a:cs typeface="Arial" charset="0"/>
            </a:endParaRPr>
          </a:p>
        </p:txBody>
      </p:sp>
      <p:sp>
        <p:nvSpPr>
          <p:cNvPr id="2" name="Text Box 14">
            <a:extLst>
              <a:ext uri="{FF2B5EF4-FFF2-40B4-BE49-F238E27FC236}">
                <a16:creationId xmlns:a16="http://schemas.microsoft.com/office/drawing/2014/main" id="{DB6ADCD0-8D3A-8AEA-509E-2B3B55490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2897" y="6448510"/>
            <a:ext cx="144205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libeliñas</a:t>
            </a:r>
            <a:endParaRPr lang="es-ES" sz="16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9956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12" y="3429000"/>
            <a:ext cx="3797013" cy="23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62668"/>
            <a:ext cx="3733512" cy="213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6" name="Text Box 13"/>
          <p:cNvSpPr txBox="1">
            <a:spLocks noChangeArrowheads="1"/>
          </p:cNvSpPr>
          <p:nvPr/>
        </p:nvSpPr>
        <p:spPr bwMode="auto">
          <a:xfrm>
            <a:off x="179513" y="2317331"/>
            <a:ext cx="3096343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lamprea </a:t>
            </a:r>
            <a:r>
              <a:rPr lang="gl-ES" sz="1600" b="1" dirty="0">
                <a:latin typeface="+mn-lt"/>
              </a:rPr>
              <a:t>(</a:t>
            </a:r>
            <a:r>
              <a:rPr lang="gl-ES" sz="1600" b="1" i="1" dirty="0" err="1">
                <a:latin typeface="+mn-lt"/>
              </a:rPr>
              <a:t>Petromyzon</a:t>
            </a:r>
            <a:r>
              <a:rPr lang="gl-ES" sz="1600" b="1" i="1" dirty="0">
                <a:latin typeface="+mn-lt"/>
              </a:rPr>
              <a:t> </a:t>
            </a:r>
            <a:r>
              <a:rPr lang="gl-ES" sz="1600" b="1" i="1" dirty="0" err="1">
                <a:latin typeface="+mn-lt"/>
              </a:rPr>
              <a:t>marinus</a:t>
            </a:r>
            <a:r>
              <a:rPr lang="gl-ES" sz="1600" b="1" dirty="0">
                <a:latin typeface="+mn-lt"/>
              </a:rPr>
              <a:t>) </a:t>
            </a:r>
            <a:endParaRPr lang="es-ES" sz="1600" b="1" dirty="0">
              <a:latin typeface="+mn-lt"/>
            </a:endParaRPr>
          </a:p>
        </p:txBody>
      </p:sp>
      <p:pic>
        <p:nvPicPr>
          <p:cNvPr id="10" name="Picture 4" descr="SALAMA-RAB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99134"/>
            <a:ext cx="4824536" cy="361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957534" y="4834557"/>
            <a:ext cx="43588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 </a:t>
            </a:r>
            <a:r>
              <a:rPr lang="es-ES" sz="1600" b="1" dirty="0" err="1"/>
              <a:t>saramaganta</a:t>
            </a:r>
            <a:r>
              <a:rPr lang="es-ES" sz="1600" b="1" dirty="0"/>
              <a:t> galega (</a:t>
            </a:r>
            <a:r>
              <a:rPr lang="es-ES" sz="1600" b="1" i="1" dirty="0" err="1"/>
              <a:t>Chioglossa</a:t>
            </a:r>
            <a:r>
              <a:rPr lang="es-ES" sz="1600" b="1" i="1" dirty="0"/>
              <a:t> lusitánica</a:t>
            </a:r>
            <a:r>
              <a:rPr lang="es-ES" sz="1600" b="1" dirty="0"/>
              <a:t>)             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8FF3BE1-C382-93A1-B1E2-152BE5990F2E}"/>
              </a:ext>
            </a:extLst>
          </p:cNvPr>
          <p:cNvSpPr txBox="1"/>
          <p:nvPr/>
        </p:nvSpPr>
        <p:spPr>
          <a:xfrm>
            <a:off x="116012" y="5797133"/>
            <a:ext cx="36639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600" b="1" dirty="0" err="1">
                <a:cs typeface="Arial" charset="0"/>
              </a:rPr>
              <a:t>e</a:t>
            </a:r>
            <a:r>
              <a:rPr lang="es-ES_tradnl" sz="1600" b="1" dirty="0" err="1">
                <a:latin typeface="+mn-lt"/>
                <a:cs typeface="Arial" charset="0"/>
              </a:rPr>
              <a:t>spiñento</a:t>
            </a:r>
            <a:r>
              <a:rPr lang="es-ES_tradnl" sz="1600" b="1" dirty="0">
                <a:latin typeface="+mn-lt"/>
                <a:cs typeface="Arial" charset="0"/>
              </a:rPr>
              <a:t> </a:t>
            </a:r>
            <a:r>
              <a:rPr lang="gl-ES" sz="1600" b="1" dirty="0">
                <a:latin typeface="+mn-lt"/>
              </a:rPr>
              <a:t>(</a:t>
            </a:r>
            <a:r>
              <a:rPr lang="gl-ES" sz="1600" b="1" i="1" dirty="0" err="1">
                <a:latin typeface="+mn-lt"/>
              </a:rPr>
              <a:t>Gasterosteus</a:t>
            </a:r>
            <a:r>
              <a:rPr lang="gl-ES" sz="1600" b="1" i="1" dirty="0">
                <a:latin typeface="+mn-lt"/>
              </a:rPr>
              <a:t> </a:t>
            </a:r>
            <a:r>
              <a:rPr lang="gl-ES" sz="1600" b="1" i="1" dirty="0" err="1">
                <a:latin typeface="+mn-lt"/>
              </a:rPr>
              <a:t>aculeatus</a:t>
            </a:r>
            <a:r>
              <a:rPr lang="gl-ES" sz="1600" b="1" u="sng" dirty="0">
                <a:latin typeface="+mn-lt"/>
              </a:rPr>
              <a:t>)</a:t>
            </a:r>
            <a:endParaRPr lang="gl-ES" sz="1600" u="sng" dirty="0"/>
          </a:p>
        </p:txBody>
      </p:sp>
    </p:spTree>
    <p:extLst>
      <p:ext uri="{BB962C8B-B14F-4D97-AF65-F5344CB8AC3E}">
        <p14:creationId xmlns:p14="http://schemas.microsoft.com/office/powerpoint/2010/main" val="13689361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6" descr="ra-san-an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697288"/>
            <a:ext cx="3352800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Text Box 10"/>
          <p:cNvSpPr txBox="1">
            <a:spLocks noChangeArrowheads="1"/>
          </p:cNvSpPr>
          <p:nvPr/>
        </p:nvSpPr>
        <p:spPr bwMode="auto">
          <a:xfrm>
            <a:off x="300202" y="3200662"/>
            <a:ext cx="133727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pintafontes</a:t>
            </a:r>
            <a:endParaRPr lang="es-ES" sz="1600" b="1" dirty="0">
              <a:latin typeface="+mn-lt"/>
              <a:cs typeface="Arial" charset="0"/>
            </a:endParaRPr>
          </a:p>
        </p:txBody>
      </p:sp>
      <p:sp>
        <p:nvSpPr>
          <p:cNvPr id="75780" name="Text Box 12"/>
          <p:cNvSpPr txBox="1">
            <a:spLocks noChangeArrowheads="1"/>
          </p:cNvSpPr>
          <p:nvPr/>
        </p:nvSpPr>
        <p:spPr bwMode="auto">
          <a:xfrm>
            <a:off x="4834102" y="3200662"/>
            <a:ext cx="3122274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ra</a:t>
            </a:r>
            <a:r>
              <a:rPr lang="es-ES_tradnl" sz="1600" b="1" dirty="0">
                <a:latin typeface="+mn-lt"/>
                <a:cs typeface="Arial" charset="0"/>
              </a:rPr>
              <a:t> </a:t>
            </a:r>
            <a:r>
              <a:rPr lang="es-ES_tradnl" sz="1600" b="1" dirty="0" err="1">
                <a:latin typeface="+mn-lt"/>
                <a:cs typeface="Arial" charset="0"/>
              </a:rPr>
              <a:t>vermella</a:t>
            </a:r>
            <a:r>
              <a:rPr lang="es-ES_tradnl" sz="1600" b="1" dirty="0">
                <a:latin typeface="+mn-lt"/>
                <a:cs typeface="Arial" charset="0"/>
              </a:rPr>
              <a:t> (rana temporaria)</a:t>
            </a:r>
            <a:endParaRPr lang="es-ES" sz="1600" b="1" dirty="0">
              <a:latin typeface="+mn-lt"/>
              <a:cs typeface="Arial" charset="0"/>
            </a:endParaRPr>
          </a:p>
        </p:txBody>
      </p:sp>
      <p:sp>
        <p:nvSpPr>
          <p:cNvPr id="75781" name="Text Box 13"/>
          <p:cNvSpPr txBox="1">
            <a:spLocks noChangeArrowheads="1"/>
          </p:cNvSpPr>
          <p:nvPr/>
        </p:nvSpPr>
        <p:spPr bwMode="auto">
          <a:xfrm>
            <a:off x="179511" y="6496723"/>
            <a:ext cx="237626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estroza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gl-ES" sz="1600" b="1" i="1" dirty="0" err="1">
                <a:latin typeface="+mn-lt"/>
              </a:rPr>
              <a:t>Hyla</a:t>
            </a:r>
            <a:r>
              <a:rPr lang="gl-ES" sz="1600" b="1" i="1" dirty="0">
                <a:latin typeface="+mn-lt"/>
              </a:rPr>
              <a:t> </a:t>
            </a:r>
            <a:r>
              <a:rPr lang="gl-ES" sz="1600" b="1" i="1" dirty="0" err="1">
                <a:latin typeface="+mn-lt"/>
              </a:rPr>
              <a:t>arborea</a:t>
            </a:r>
            <a:r>
              <a:rPr lang="gl-ES" sz="1600" b="1" i="1" dirty="0">
                <a:latin typeface="+mn-lt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  <p:pic>
        <p:nvPicPr>
          <p:cNvPr id="75782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60338"/>
            <a:ext cx="4478338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3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3697288"/>
            <a:ext cx="4264025" cy="282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4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5" t="11826" r="14417" b="13077"/>
          <a:stretch>
            <a:fillRect/>
          </a:stretch>
        </p:blipFill>
        <p:spPr bwMode="auto">
          <a:xfrm>
            <a:off x="4710113" y="176213"/>
            <a:ext cx="4257675" cy="301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5" name="Text Box 11"/>
          <p:cNvSpPr txBox="1">
            <a:spLocks noChangeArrowheads="1"/>
          </p:cNvSpPr>
          <p:nvPr/>
        </p:nvSpPr>
        <p:spPr bwMode="auto">
          <a:xfrm>
            <a:off x="4716628" y="6473343"/>
            <a:ext cx="339022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+mn-lt"/>
                <a:cs typeface="Arial" charset="0"/>
              </a:rPr>
              <a:t>ra</a:t>
            </a:r>
            <a:r>
              <a:rPr lang="es-ES_tradnl" sz="1600" b="1" dirty="0">
                <a:latin typeface="+mn-lt"/>
                <a:cs typeface="Arial" charset="0"/>
              </a:rPr>
              <a:t> verde </a:t>
            </a:r>
            <a:r>
              <a:rPr lang="es-ES_tradnl" sz="1600" b="1" dirty="0" err="1">
                <a:latin typeface="+mn-lt"/>
                <a:cs typeface="Arial" charset="0"/>
              </a:rPr>
              <a:t>verde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gl-ES" sz="1600" b="1" i="1" dirty="0" err="1">
                <a:latin typeface="+mn-lt"/>
              </a:rPr>
              <a:t>Pelophylax</a:t>
            </a:r>
            <a:r>
              <a:rPr lang="gl-ES" sz="1600" b="1" i="1" dirty="0">
                <a:latin typeface="+mn-lt"/>
              </a:rPr>
              <a:t> </a:t>
            </a:r>
            <a:r>
              <a:rPr lang="gl-ES" sz="1600" b="1" i="1" dirty="0" err="1">
                <a:latin typeface="+mn-lt"/>
              </a:rPr>
              <a:t>perezi</a:t>
            </a:r>
            <a:r>
              <a:rPr lang="gl-ES" sz="1600" b="1" dirty="0">
                <a:latin typeface="+mn-lt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9391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1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6791664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Text Box 7"/>
          <p:cNvSpPr txBox="1">
            <a:spLocks noChangeArrowheads="1"/>
          </p:cNvSpPr>
          <p:nvPr/>
        </p:nvSpPr>
        <p:spPr bwMode="auto">
          <a:xfrm>
            <a:off x="1562011" y="6381328"/>
            <a:ext cx="2690737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cobra de </a:t>
            </a:r>
            <a:r>
              <a:rPr lang="es-ES_tradnl" sz="1600" b="1" dirty="0" err="1">
                <a:latin typeface="+mn-lt"/>
                <a:cs typeface="Arial" charset="0"/>
              </a:rPr>
              <a:t>auga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es-ES_tradnl" sz="1600" b="1" i="1" dirty="0" err="1">
                <a:latin typeface="+mn-lt"/>
                <a:cs typeface="Arial" charset="0"/>
              </a:rPr>
              <a:t>Natrix</a:t>
            </a:r>
            <a:r>
              <a:rPr lang="es-ES_tradnl" sz="1600" b="1" i="1" dirty="0">
                <a:latin typeface="+mn-lt"/>
                <a:cs typeface="Arial" charset="0"/>
              </a:rPr>
              <a:t> maura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4874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3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60" b="16739"/>
          <a:stretch/>
        </p:blipFill>
        <p:spPr bwMode="auto">
          <a:xfrm>
            <a:off x="282101" y="532004"/>
            <a:ext cx="411243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Text Box 9"/>
          <p:cNvSpPr txBox="1">
            <a:spLocks noChangeArrowheads="1"/>
          </p:cNvSpPr>
          <p:nvPr/>
        </p:nvSpPr>
        <p:spPr bwMode="auto">
          <a:xfrm>
            <a:off x="202830" y="3259723"/>
            <a:ext cx="288032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merlo </a:t>
            </a:r>
            <a:r>
              <a:rPr lang="es-ES_tradnl" sz="1600" b="1" dirty="0" err="1">
                <a:latin typeface="+mn-lt"/>
                <a:cs typeface="Arial" charset="0"/>
              </a:rPr>
              <a:t>rieiro</a:t>
            </a:r>
            <a:r>
              <a:rPr lang="es-ES_tradnl" sz="1600" b="1" dirty="0">
                <a:latin typeface="+mn-lt"/>
                <a:cs typeface="Arial" charset="0"/>
              </a:rPr>
              <a:t> (</a:t>
            </a:r>
            <a:r>
              <a:rPr lang="es-ES_tradnl" sz="1600" b="1" i="1" dirty="0" err="1">
                <a:latin typeface="+mn-lt"/>
                <a:cs typeface="Arial" charset="0"/>
              </a:rPr>
              <a:t>Cinclus</a:t>
            </a:r>
            <a:r>
              <a:rPr lang="es-ES_tradnl" sz="1600" b="1" i="1" dirty="0">
                <a:latin typeface="+mn-lt"/>
                <a:cs typeface="Arial" charset="0"/>
              </a:rPr>
              <a:t> </a:t>
            </a:r>
            <a:r>
              <a:rPr lang="es-ES_tradnl" sz="1600" b="1" i="1" dirty="0" err="1">
                <a:latin typeface="+mn-lt"/>
                <a:cs typeface="Arial" charset="0"/>
              </a:rPr>
              <a:t>cinclus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74262" y="6446778"/>
            <a:ext cx="3029586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Lavancos (</a:t>
            </a:r>
            <a:r>
              <a:rPr lang="es-ES_tradnl" sz="1600" b="1" i="1" dirty="0" err="1">
                <a:latin typeface="+mn-lt"/>
                <a:cs typeface="Arial" charset="0"/>
              </a:rPr>
              <a:t>Anas</a:t>
            </a:r>
            <a:r>
              <a:rPr lang="es-ES_tradnl" sz="1600" b="1" i="1" dirty="0">
                <a:latin typeface="+mn-lt"/>
                <a:cs typeface="Arial" charset="0"/>
              </a:rPr>
              <a:t> </a:t>
            </a:r>
            <a:r>
              <a:rPr lang="es-ES_tradnl" sz="1600" b="1" i="1" dirty="0" err="1">
                <a:latin typeface="+mn-lt"/>
                <a:cs typeface="Arial" charset="0"/>
              </a:rPr>
              <a:t>platyrhynchos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4733689" y="5848449"/>
            <a:ext cx="149383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Garza real</a:t>
            </a:r>
          </a:p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(</a:t>
            </a:r>
            <a:r>
              <a:rPr lang="es-ES_tradnl" sz="1600" b="1" i="1" dirty="0" err="1">
                <a:latin typeface="+mn-lt"/>
                <a:cs typeface="Arial" charset="0"/>
              </a:rPr>
              <a:t>Ardea</a:t>
            </a:r>
            <a:r>
              <a:rPr lang="es-ES_tradnl" sz="1600" b="1" i="1" dirty="0">
                <a:latin typeface="+mn-lt"/>
                <a:cs typeface="Arial" charset="0"/>
              </a:rPr>
              <a:t> cinérea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  <p:pic>
        <p:nvPicPr>
          <p:cNvPr id="10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1" r="19633"/>
          <a:stretch>
            <a:fillRect/>
          </a:stretch>
        </p:blipFill>
        <p:spPr bwMode="auto">
          <a:xfrm>
            <a:off x="4760330" y="1124744"/>
            <a:ext cx="404405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2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5" t="15398" r="6589" b="12788"/>
          <a:stretch/>
        </p:blipFill>
        <p:spPr bwMode="auto">
          <a:xfrm>
            <a:off x="202829" y="3849735"/>
            <a:ext cx="4191703" cy="26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5353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3" y="260648"/>
            <a:ext cx="8890000" cy="591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39" name="Text Box 6"/>
          <p:cNvSpPr txBox="1">
            <a:spLocks noChangeArrowheads="1"/>
          </p:cNvSpPr>
          <p:nvPr/>
        </p:nvSpPr>
        <p:spPr bwMode="auto">
          <a:xfrm>
            <a:off x="100013" y="6228020"/>
            <a:ext cx="38959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r>
              <a:rPr lang="es-ES_tradnl" sz="1800" b="1" dirty="0">
                <a:latin typeface="+mn-lt"/>
                <a:cs typeface="Arial" charset="0"/>
              </a:rPr>
              <a:t>Rascón cos </a:t>
            </a:r>
            <a:r>
              <a:rPr lang="es-ES_tradnl" sz="1800" b="1" dirty="0" err="1">
                <a:latin typeface="+mn-lt"/>
                <a:cs typeface="Arial" charset="0"/>
              </a:rPr>
              <a:t>poliños</a:t>
            </a:r>
            <a:r>
              <a:rPr lang="es-ES_tradnl" sz="1800" b="1" dirty="0">
                <a:latin typeface="+mn-lt"/>
                <a:cs typeface="Arial" charset="0"/>
              </a:rPr>
              <a:t> </a:t>
            </a:r>
            <a:r>
              <a:rPr lang="gl-ES" sz="1800" b="1" dirty="0">
                <a:latin typeface="+mn-lt"/>
                <a:cs typeface="Arial" charset="0"/>
              </a:rPr>
              <a:t>(</a:t>
            </a:r>
            <a:r>
              <a:rPr lang="gl-ES" sz="1800" b="1" i="1" dirty="0" err="1">
                <a:latin typeface="+mn-lt"/>
                <a:cs typeface="Arial" charset="0"/>
              </a:rPr>
              <a:t>Rallus</a:t>
            </a:r>
            <a:r>
              <a:rPr lang="gl-ES" sz="1800" b="1" i="1" dirty="0">
                <a:latin typeface="+mn-lt"/>
                <a:cs typeface="Arial" charset="0"/>
              </a:rPr>
              <a:t> </a:t>
            </a:r>
            <a:r>
              <a:rPr lang="gl-ES" sz="1800" b="1" i="1" dirty="0" err="1">
                <a:latin typeface="+mn-lt"/>
                <a:cs typeface="Arial" charset="0"/>
              </a:rPr>
              <a:t>aquaticus</a:t>
            </a:r>
            <a:r>
              <a:rPr lang="gl-ES" sz="1800" b="1" dirty="0">
                <a:latin typeface="+mn-lt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97963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BEF1F2-D973-AA76-5BCE-0F0646FAE77C}"/>
              </a:ext>
            </a:extLst>
          </p:cNvPr>
          <p:cNvSpPr txBox="1"/>
          <p:nvPr/>
        </p:nvSpPr>
        <p:spPr>
          <a:xfrm>
            <a:off x="2286000" y="324655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gl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BDECF35-F2C1-BAB9-4F1F-4120F6F28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" t="21497" r="6492" b="12832"/>
          <a:stretch>
            <a:fillRect/>
          </a:stretch>
        </p:blipFill>
        <p:spPr>
          <a:xfrm>
            <a:off x="1905994" y="3965814"/>
            <a:ext cx="6698454" cy="28835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FA3266C-9DCA-FD88-1862-6DA6939DC7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70" y="130076"/>
            <a:ext cx="4058730" cy="3362305"/>
          </a:xfrm>
          <a:prstGeom prst="rect">
            <a:avLst/>
          </a:prstGeom>
        </p:spPr>
      </p:pic>
      <p:sp>
        <p:nvSpPr>
          <p:cNvPr id="8" name="3 CuadroTexto">
            <a:extLst>
              <a:ext uri="{FF2B5EF4-FFF2-40B4-BE49-F238E27FC236}">
                <a16:creationId xmlns:a16="http://schemas.microsoft.com/office/drawing/2014/main" id="{724292D6-59F2-916B-A614-333BD5AF9D54}"/>
              </a:ext>
            </a:extLst>
          </p:cNvPr>
          <p:cNvSpPr txBox="1"/>
          <p:nvPr/>
        </p:nvSpPr>
        <p:spPr>
          <a:xfrm>
            <a:off x="464625" y="3582936"/>
            <a:ext cx="3594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/>
              <a:t>Bilurico</a:t>
            </a:r>
            <a:r>
              <a:rPr lang="es-ES" sz="1600" b="1" dirty="0"/>
              <a:t> bailón </a:t>
            </a:r>
            <a:r>
              <a:rPr lang="gl-ES" sz="1600" b="1" dirty="0"/>
              <a:t>(</a:t>
            </a:r>
            <a:r>
              <a:rPr lang="gl-ES" sz="1600" b="1" i="1" dirty="0" err="1"/>
              <a:t>Actitis</a:t>
            </a:r>
            <a:r>
              <a:rPr lang="gl-ES" sz="1600" b="1" i="1" dirty="0"/>
              <a:t> </a:t>
            </a:r>
            <a:r>
              <a:rPr lang="gl-ES" sz="1600" b="1" i="1" dirty="0" err="1"/>
              <a:t>hypoleucos</a:t>
            </a:r>
            <a:r>
              <a:rPr lang="gl-ES" sz="1600" b="1" dirty="0"/>
              <a:t>)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9E9769B-BF39-34AD-32BA-559AC9776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8337"/>
            <a:ext cx="3943208" cy="3487548"/>
          </a:xfrm>
          <a:prstGeom prst="rect">
            <a:avLst/>
          </a:prstGeom>
        </p:spPr>
      </p:pic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0" y="6183658"/>
            <a:ext cx="2411760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algn="r" eaLnBrk="1" hangingPunct="1"/>
            <a:r>
              <a:rPr lang="es-ES" sz="1600" b="1" dirty="0">
                <a:latin typeface="+mn-lt"/>
                <a:cs typeface="Arial" charset="0"/>
              </a:rPr>
              <a:t>Gabitas</a:t>
            </a:r>
          </a:p>
          <a:p>
            <a:pPr algn="r" eaLnBrk="1" hangingPunct="1"/>
            <a:r>
              <a:rPr lang="gl-ES" sz="1600" b="1" dirty="0">
                <a:latin typeface="+mn-lt"/>
              </a:rPr>
              <a:t>(</a:t>
            </a:r>
            <a:r>
              <a:rPr lang="gl-ES" sz="1600" b="1" i="1" dirty="0" err="1">
                <a:latin typeface="+mn-lt"/>
              </a:rPr>
              <a:t>Haematopus</a:t>
            </a:r>
            <a:r>
              <a:rPr lang="gl-ES" sz="1600" b="1" i="1" dirty="0">
                <a:latin typeface="+mn-lt"/>
              </a:rPr>
              <a:t> </a:t>
            </a:r>
            <a:r>
              <a:rPr lang="gl-ES" sz="1600" b="1" i="1" dirty="0" err="1">
                <a:latin typeface="+mn-lt"/>
              </a:rPr>
              <a:t>ostralegus</a:t>
            </a:r>
            <a:r>
              <a:rPr lang="gl-ES" sz="1600" b="1" dirty="0">
                <a:latin typeface="+mn-lt"/>
              </a:rPr>
              <a:t>)</a:t>
            </a:r>
            <a:endParaRPr lang="gl-ES" sz="16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A2AF228-4C53-47FD-D292-21E6F3542762}"/>
              </a:ext>
            </a:extLst>
          </p:cNvPr>
          <p:cNvSpPr txBox="1"/>
          <p:nvPr/>
        </p:nvSpPr>
        <p:spPr>
          <a:xfrm>
            <a:off x="4654431" y="3614323"/>
            <a:ext cx="24132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600" b="1" dirty="0" err="1"/>
              <a:t>Garzota</a:t>
            </a:r>
            <a:r>
              <a:rPr lang="gl-ES" sz="1600" b="1" dirty="0"/>
              <a:t> (</a:t>
            </a:r>
            <a:r>
              <a:rPr lang="gl-ES" sz="1600" b="1" i="1" dirty="0" err="1"/>
              <a:t>Egretta</a:t>
            </a:r>
            <a:r>
              <a:rPr lang="gl-ES" sz="1600" b="1" i="1" dirty="0"/>
              <a:t> </a:t>
            </a:r>
            <a:r>
              <a:rPr lang="gl-ES" sz="1600" b="1" i="1" dirty="0" err="1"/>
              <a:t>garcetta</a:t>
            </a:r>
            <a:r>
              <a:rPr lang="gl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803255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6"/>
          <p:cNvSpPr txBox="1">
            <a:spLocks noChangeArrowheads="1"/>
          </p:cNvSpPr>
          <p:nvPr/>
        </p:nvSpPr>
        <p:spPr bwMode="auto">
          <a:xfrm>
            <a:off x="539552" y="2515434"/>
            <a:ext cx="223224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 err="1">
                <a:latin typeface="Arial" charset="0"/>
                <a:cs typeface="Arial" charset="0"/>
              </a:rPr>
              <a:t>Lontra</a:t>
            </a:r>
            <a:r>
              <a:rPr lang="es-ES_tradnl" sz="1600" b="1" dirty="0">
                <a:latin typeface="Arial" charset="0"/>
                <a:cs typeface="Arial" charset="0"/>
              </a:rPr>
              <a:t> (</a:t>
            </a:r>
            <a:r>
              <a:rPr lang="es-ES_tradnl" sz="1600" b="1" i="1" dirty="0" err="1">
                <a:latin typeface="Arial" charset="0"/>
                <a:cs typeface="Arial" charset="0"/>
              </a:rPr>
              <a:t>Lutra</a:t>
            </a:r>
            <a:r>
              <a:rPr lang="es-ES_tradnl" sz="1600" b="1" i="1" dirty="0">
                <a:latin typeface="Arial" charset="0"/>
                <a:cs typeface="Arial" charset="0"/>
              </a:rPr>
              <a:t> </a:t>
            </a:r>
            <a:r>
              <a:rPr lang="es-ES_tradnl" sz="1600" b="1" i="1" dirty="0" err="1">
                <a:latin typeface="Arial" charset="0"/>
                <a:cs typeface="Arial" charset="0"/>
              </a:rPr>
              <a:t>lutra</a:t>
            </a:r>
            <a:r>
              <a:rPr lang="es-ES_tradnl" sz="1600" b="1" dirty="0">
                <a:latin typeface="Arial" charset="0"/>
                <a:cs typeface="Arial" charset="0"/>
              </a:rPr>
              <a:t>)</a:t>
            </a:r>
            <a:endParaRPr lang="es-ES" sz="1600" b="1" dirty="0">
              <a:latin typeface="Arial" charset="0"/>
              <a:cs typeface="Arial" charset="0"/>
            </a:endParaRPr>
          </a:p>
        </p:txBody>
      </p:sp>
      <p:pic>
        <p:nvPicPr>
          <p:cNvPr id="79876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9" b="11510"/>
          <a:stretch>
            <a:fillRect/>
          </a:stretch>
        </p:blipFill>
        <p:spPr bwMode="auto">
          <a:xfrm>
            <a:off x="611188" y="3141663"/>
            <a:ext cx="792480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76876"/>
            <a:ext cx="58388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4113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"/>
            <a:ext cx="7772400" cy="836712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0033CC"/>
                </a:solidFill>
              </a:rPr>
              <a:t>ESPAZOS PROTEXIDOS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79512" y="903040"/>
            <a:ext cx="87849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O </a:t>
            </a:r>
            <a:r>
              <a:rPr lang="es-ES" sz="2400" b="1" cap="all" dirty="0" err="1"/>
              <a:t>Esteiro</a:t>
            </a:r>
            <a:r>
              <a:rPr lang="es-ES" sz="2400" b="1" cap="all" dirty="0"/>
              <a:t> do Umia</a:t>
            </a:r>
            <a:r>
              <a:rPr lang="es-ES" sz="2400" b="1" dirty="0"/>
              <a:t> forma parte do complexo “Umia-O Grove” considerado zona ZEPA (Zona de Especial Protección para as aves) e está </a:t>
            </a:r>
            <a:r>
              <a:rPr lang="es-ES" sz="2400" b="1" dirty="0" err="1"/>
              <a:t>acollida</a:t>
            </a:r>
            <a:r>
              <a:rPr lang="es-ES" sz="2400" b="1" dirty="0"/>
              <a:t> </a:t>
            </a:r>
            <a:r>
              <a:rPr lang="es-ES" sz="2400" b="1" dirty="0" err="1"/>
              <a:t>ao</a:t>
            </a:r>
            <a:r>
              <a:rPr lang="es-ES" sz="2400" b="1" dirty="0"/>
              <a:t> convenio RAMSAR. Forma </a:t>
            </a:r>
            <a:r>
              <a:rPr lang="es-ES" sz="2400" b="1" dirty="0" err="1"/>
              <a:t>tamén</a:t>
            </a:r>
            <a:r>
              <a:rPr lang="es-ES" sz="2400" b="1" dirty="0"/>
              <a:t> parte da Zona especial de Protección dos valores </a:t>
            </a:r>
            <a:r>
              <a:rPr lang="es-ES" sz="2400" b="1" dirty="0" err="1"/>
              <a:t>Naturais</a:t>
            </a:r>
            <a:r>
              <a:rPr lang="es-ES" sz="2400" b="1" dirty="0"/>
              <a:t> “LIC </a:t>
            </a:r>
            <a:r>
              <a:rPr lang="es-ES" sz="2400" b="1" dirty="0" err="1"/>
              <a:t>Ons</a:t>
            </a:r>
            <a:r>
              <a:rPr lang="es-ES" sz="2400" b="1" dirty="0"/>
              <a:t>-O Grove”.</a:t>
            </a:r>
          </a:p>
          <a:p>
            <a:r>
              <a:rPr lang="es-ES" sz="2400" b="1" dirty="0"/>
              <a:t>FERVENZA DE SEGADE</a:t>
            </a:r>
          </a:p>
          <a:p>
            <a:r>
              <a:rPr lang="es-ES" sz="2400" b="1" dirty="0"/>
              <a:t>Entorno natural declarado "</a:t>
            </a:r>
            <a:r>
              <a:rPr lang="es-ES" sz="2400" b="1" dirty="0" err="1"/>
              <a:t>paraxe</a:t>
            </a:r>
            <a:r>
              <a:rPr lang="es-ES" sz="2400" b="1" dirty="0"/>
              <a:t> Pintoresco” no 1962 polo </a:t>
            </a:r>
            <a:r>
              <a:rPr lang="es-ES" sz="2400" b="1" dirty="0" err="1"/>
              <a:t>Consello</a:t>
            </a:r>
            <a:r>
              <a:rPr lang="es-ES" sz="2400" b="1" dirty="0"/>
              <a:t> de Ministros.</a:t>
            </a:r>
          </a:p>
          <a:p>
            <a:endParaRPr lang="es-ES" sz="2400" b="1" dirty="0"/>
          </a:p>
        </p:txBody>
      </p:sp>
      <p:pic>
        <p:nvPicPr>
          <p:cNvPr id="4" name="Picture 5" descr="ESTEIRO-H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1"/>
          <a:stretch/>
        </p:blipFill>
        <p:spPr bwMode="auto">
          <a:xfrm>
            <a:off x="30577" y="3645024"/>
            <a:ext cx="914400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426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"/>
            <a:ext cx="7772400" cy="836712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0033CC"/>
                </a:solidFill>
              </a:rPr>
              <a:t>APROVEITAMENTO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83425" y="764704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err="1"/>
              <a:t>Abastecemento</a:t>
            </a:r>
            <a:r>
              <a:rPr lang="es-ES" sz="2400" b="1" dirty="0"/>
              <a:t> de </a:t>
            </a:r>
            <a:r>
              <a:rPr lang="es-ES" sz="2400" b="1" dirty="0" err="1"/>
              <a:t>auga</a:t>
            </a:r>
            <a:r>
              <a:rPr lang="es-ES" sz="2400" b="1" dirty="0"/>
              <a:t> para o consumo e actividades agrícolas e </a:t>
            </a:r>
            <a:r>
              <a:rPr lang="es-ES" sz="2400" b="1" dirty="0" err="1"/>
              <a:t>industriais</a:t>
            </a:r>
            <a:r>
              <a:rPr lang="es-ES" sz="2400" b="1" dirty="0"/>
              <a:t>;  </a:t>
            </a:r>
            <a:r>
              <a:rPr lang="es-ES" sz="2400" b="1" dirty="0" err="1"/>
              <a:t>produción</a:t>
            </a:r>
            <a:r>
              <a:rPr lang="es-ES" sz="2400" b="1" dirty="0"/>
              <a:t> de </a:t>
            </a:r>
            <a:r>
              <a:rPr lang="es-ES" sz="2400" b="1" dirty="0" err="1"/>
              <a:t>enerxía</a:t>
            </a:r>
            <a:r>
              <a:rPr lang="es-ES" sz="2400" b="1" dirty="0"/>
              <a:t>, pesca, acuicultura, </a:t>
            </a:r>
            <a:r>
              <a:rPr lang="es-ES" sz="2400" b="1" dirty="0" err="1"/>
              <a:t>lecer</a:t>
            </a:r>
            <a:r>
              <a:rPr lang="es-ES" sz="2400" b="1" dirty="0"/>
              <a:t>…</a:t>
            </a:r>
          </a:p>
        </p:txBody>
      </p:sp>
      <p:pic>
        <p:nvPicPr>
          <p:cNvPr id="4" name="Picture 4" descr="CALDAS-ANT-R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1" t="5907" r="861" b="4579"/>
          <a:stretch>
            <a:fillRect/>
          </a:stretch>
        </p:blipFill>
        <p:spPr bwMode="auto">
          <a:xfrm>
            <a:off x="142281" y="2204864"/>
            <a:ext cx="5179708" cy="35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ribadumia-b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648" y="1889584"/>
            <a:ext cx="3563786" cy="4563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BEC2979-334F-B154-FB0A-9F1D239D6D60}"/>
              </a:ext>
            </a:extLst>
          </p:cNvPr>
          <p:cNvSpPr txBox="1"/>
          <p:nvPr/>
        </p:nvSpPr>
        <p:spPr>
          <a:xfrm>
            <a:off x="142281" y="5735069"/>
            <a:ext cx="25323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600" b="1" dirty="0"/>
              <a:t>Imaxe antiga de Caldas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039FFF-1B88-A63F-A923-5DEE5E9F9933}"/>
              </a:ext>
            </a:extLst>
          </p:cNvPr>
          <p:cNvSpPr txBox="1"/>
          <p:nvPr/>
        </p:nvSpPr>
        <p:spPr>
          <a:xfrm>
            <a:off x="3277153" y="6130369"/>
            <a:ext cx="2220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b="1" dirty="0"/>
              <a:t>Barco </a:t>
            </a:r>
            <a:r>
              <a:rPr lang="gl-ES" b="1" dirty="0" err="1"/>
              <a:t>den</a:t>
            </a:r>
            <a:r>
              <a:rPr lang="gl-ES" b="1" dirty="0"/>
              <a:t> Ribadumia</a:t>
            </a:r>
          </a:p>
        </p:txBody>
      </p:sp>
    </p:spTree>
    <p:extLst>
      <p:ext uri="{BB962C8B-B14F-4D97-AF65-F5344CB8AC3E}">
        <p14:creationId xmlns:p14="http://schemas.microsoft.com/office/powerpoint/2010/main" val="29049547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6899001-744D-0C59-E43A-38583BBD35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880" y="3429000"/>
            <a:ext cx="4331347" cy="3248510"/>
          </a:xfrm>
          <a:prstGeom prst="rect">
            <a:avLst/>
          </a:prstGeom>
        </p:spPr>
      </p:pic>
      <p:pic>
        <p:nvPicPr>
          <p:cNvPr id="94210" name="Picture 7" descr="ABRAGAN-M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12" b="7919"/>
          <a:stretch>
            <a:fillRect/>
          </a:stretch>
        </p:blipFill>
        <p:spPr bwMode="auto">
          <a:xfrm>
            <a:off x="323528" y="1975095"/>
            <a:ext cx="3799525" cy="479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Picture 4" descr="SEGON-FER-MU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040" y="206368"/>
            <a:ext cx="4008809" cy="30066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8045648" y="2810680"/>
            <a:ext cx="76270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 err="1">
                <a:latin typeface="+mn-lt"/>
                <a:cs typeface="Arial" charset="0"/>
              </a:rPr>
              <a:t>Segón</a:t>
            </a:r>
            <a:endParaRPr lang="es-ES" sz="1800" b="1" dirty="0">
              <a:latin typeface="+mn-lt"/>
              <a:cs typeface="Arial" charset="0"/>
            </a:endParaRPr>
          </a:p>
        </p:txBody>
      </p:sp>
      <p:sp>
        <p:nvSpPr>
          <p:cNvPr id="94215" name="Text Box 9"/>
          <p:cNvSpPr txBox="1">
            <a:spLocks noChangeArrowheads="1"/>
          </p:cNvSpPr>
          <p:nvPr/>
        </p:nvSpPr>
        <p:spPr bwMode="auto">
          <a:xfrm>
            <a:off x="4716016" y="3462786"/>
            <a:ext cx="80502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>
                <a:latin typeface="+mn-lt"/>
                <a:cs typeface="Arial" charset="0"/>
              </a:rPr>
              <a:t>Caldas</a:t>
            </a:r>
            <a:endParaRPr lang="es-ES" sz="1800" b="1" dirty="0">
              <a:latin typeface="+mn-lt"/>
              <a:cs typeface="Arial" charset="0"/>
            </a:endParaRPr>
          </a:p>
        </p:txBody>
      </p:sp>
      <p:sp>
        <p:nvSpPr>
          <p:cNvPr id="94216" name="Text Box 10"/>
          <p:cNvSpPr txBox="1">
            <a:spLocks noChangeArrowheads="1"/>
          </p:cNvSpPr>
          <p:nvPr/>
        </p:nvSpPr>
        <p:spPr bwMode="auto">
          <a:xfrm>
            <a:off x="324063" y="6438900"/>
            <a:ext cx="153828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 err="1">
                <a:latin typeface="+mn-lt"/>
                <a:cs typeface="Arial" charset="0"/>
              </a:rPr>
              <a:t>Abragán</a:t>
            </a:r>
            <a:endParaRPr lang="es-ES" sz="1800" b="1" dirty="0">
              <a:latin typeface="+mn-lt"/>
              <a:cs typeface="Arial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79512" y="188640"/>
            <a:ext cx="46353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Ao</a:t>
            </a:r>
            <a:r>
              <a:rPr lang="es-ES" b="1" dirty="0"/>
              <a:t> longo do </a:t>
            </a:r>
            <a:r>
              <a:rPr lang="es-ES" b="1" dirty="0" err="1"/>
              <a:t>percorrido</a:t>
            </a:r>
            <a:r>
              <a:rPr lang="es-ES" b="1" dirty="0"/>
              <a:t> do río Umia e dos </a:t>
            </a:r>
            <a:r>
              <a:rPr lang="es-ES" b="1" dirty="0" err="1"/>
              <a:t>seus</a:t>
            </a:r>
            <a:r>
              <a:rPr lang="es-ES" b="1" dirty="0"/>
              <a:t> afluentes podemos </a:t>
            </a:r>
            <a:r>
              <a:rPr lang="es-ES" b="1" dirty="0" err="1"/>
              <a:t>atopar</a:t>
            </a:r>
            <a:r>
              <a:rPr lang="es-ES" b="1" dirty="0"/>
              <a:t> un grande número de </a:t>
            </a:r>
            <a:r>
              <a:rPr lang="es-ES" b="1" dirty="0" err="1"/>
              <a:t>muíños</a:t>
            </a:r>
            <a:r>
              <a:rPr lang="es-ES" b="1" dirty="0"/>
              <a:t>. </a:t>
            </a:r>
            <a:r>
              <a:rPr lang="es-ES" b="1" dirty="0" err="1"/>
              <a:t>Só</a:t>
            </a:r>
            <a:r>
              <a:rPr lang="es-ES" b="1" dirty="0"/>
              <a:t> no </a:t>
            </a:r>
            <a:r>
              <a:rPr lang="es-ES" b="1" dirty="0" err="1"/>
              <a:t>concello</a:t>
            </a:r>
            <a:r>
              <a:rPr lang="es-ES" b="1" dirty="0"/>
              <a:t> de Caldas aparecen citados 124 </a:t>
            </a:r>
            <a:r>
              <a:rPr lang="es-ES" b="1" dirty="0" err="1"/>
              <a:t>na</a:t>
            </a:r>
            <a:r>
              <a:rPr lang="es-ES" b="1" i="1" dirty="0" err="1"/>
              <a:t>“Guía</a:t>
            </a:r>
            <a:r>
              <a:rPr lang="es-ES" b="1" i="1" dirty="0"/>
              <a:t> para para o estudio dos </a:t>
            </a:r>
            <a:r>
              <a:rPr lang="es-ES" b="1" i="1" dirty="0" err="1"/>
              <a:t>muíños</a:t>
            </a:r>
            <a:r>
              <a:rPr lang="es-ES" b="1" i="1" dirty="0"/>
              <a:t> de </a:t>
            </a:r>
            <a:r>
              <a:rPr lang="es-ES" b="1" i="1" dirty="0" err="1"/>
              <a:t>auga</a:t>
            </a:r>
            <a:r>
              <a:rPr lang="es-ES" b="1" i="1" dirty="0"/>
              <a:t> </a:t>
            </a:r>
            <a:r>
              <a:rPr lang="es-ES" b="1" i="1" dirty="0" err="1"/>
              <a:t>na</a:t>
            </a:r>
            <a:r>
              <a:rPr lang="es-ES" b="1" i="1" dirty="0"/>
              <a:t> </a:t>
            </a:r>
            <a:r>
              <a:rPr lang="es-ES" b="1" i="1" dirty="0" err="1"/>
              <a:t>terra</a:t>
            </a:r>
            <a:r>
              <a:rPr lang="es-ES" b="1" i="1" dirty="0"/>
              <a:t> de Caldas de Reis” </a:t>
            </a:r>
            <a:r>
              <a:rPr lang="es-ES" b="1" dirty="0"/>
              <a:t>(Leal, Cruces e Sanmartín).</a:t>
            </a:r>
          </a:p>
          <a:p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9696486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91090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Text Box 10"/>
          <p:cNvSpPr txBox="1">
            <a:spLocks noChangeArrowheads="1"/>
          </p:cNvSpPr>
          <p:nvPr/>
        </p:nvSpPr>
        <p:spPr bwMode="auto">
          <a:xfrm>
            <a:off x="713" y="6408017"/>
            <a:ext cx="5003800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 err="1">
                <a:latin typeface="+mn-lt"/>
                <a:cs typeface="Arial" charset="0"/>
              </a:rPr>
              <a:t>Muíños</a:t>
            </a:r>
            <a:r>
              <a:rPr lang="es-ES_tradnl" sz="1800" b="1" dirty="0">
                <a:latin typeface="+mn-lt"/>
                <a:cs typeface="Arial" charset="0"/>
              </a:rPr>
              <a:t> do Batán-</a:t>
            </a:r>
            <a:r>
              <a:rPr lang="es-ES_tradnl" sz="1800" b="1" dirty="0" err="1">
                <a:latin typeface="+mn-lt"/>
                <a:cs typeface="Arial" charset="0"/>
              </a:rPr>
              <a:t>Ribadumia</a:t>
            </a:r>
            <a:endParaRPr lang="es-ES" sz="18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3342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B6891AF-73B9-AF19-EAA9-5709C968E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43" y="34962"/>
            <a:ext cx="8176857" cy="570744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B821EB9-49B8-8055-AD9A-7EBB4DB277C8}"/>
              </a:ext>
            </a:extLst>
          </p:cNvPr>
          <p:cNvSpPr txBox="1"/>
          <p:nvPr/>
        </p:nvSpPr>
        <p:spPr>
          <a:xfrm>
            <a:off x="2627784" y="5770282"/>
            <a:ext cx="540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600" b="1" dirty="0"/>
              <a:t>Grupo de Muíños no río </a:t>
            </a:r>
            <a:r>
              <a:rPr lang="gl-ES" sz="1600" b="1" dirty="0" err="1"/>
              <a:t>Barosa</a:t>
            </a:r>
            <a:r>
              <a:rPr lang="gl-ES" sz="1600" b="1" dirty="0"/>
              <a:t>, afluente do </a:t>
            </a:r>
            <a:r>
              <a:rPr lang="gl-ES" sz="1600" b="1" dirty="0" err="1"/>
              <a:t>Chaín</a:t>
            </a:r>
            <a:r>
              <a:rPr lang="gl-ES" sz="1600" b="1" dirty="0"/>
              <a:t> (2001) </a:t>
            </a:r>
          </a:p>
        </p:txBody>
      </p:sp>
      <p:pic>
        <p:nvPicPr>
          <p:cNvPr id="2" name="Picture 3" descr="debuxo-p_0">
            <a:extLst>
              <a:ext uri="{FF2B5EF4-FFF2-40B4-BE49-F238E27FC236}">
                <a16:creationId xmlns:a16="http://schemas.microsoft.com/office/drawing/2014/main" id="{FB97B909-35EB-F4D1-C5F3-5AD1AADCD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645024"/>
            <a:ext cx="1920942" cy="30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1658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5" descr="FABRICA-LUZ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128" y="176539"/>
            <a:ext cx="4134614" cy="310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Picture 6" descr="SEGADE-FLU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58" y="1298834"/>
            <a:ext cx="3686669" cy="451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0" name="Rectangle 4"/>
          <p:cNvSpPr>
            <a:spLocks noGrp="1" noChangeArrowheads="1"/>
          </p:cNvSpPr>
          <p:nvPr>
            <p:ph type="title"/>
          </p:nvPr>
        </p:nvSpPr>
        <p:spPr>
          <a:xfrm>
            <a:off x="108184" y="144763"/>
            <a:ext cx="4700421" cy="1116677"/>
          </a:xfrm>
          <a:noFill/>
        </p:spPr>
        <p:txBody>
          <a:bodyPr>
            <a:noAutofit/>
          </a:bodyPr>
          <a:lstStyle/>
          <a:p>
            <a:pPr algn="l" eaLnBrk="1" hangingPunct="1"/>
            <a:r>
              <a:rPr lang="es-ES_tradnl" sz="2000" b="1" dirty="0">
                <a:latin typeface="+mn-lt"/>
                <a:cs typeface="Arial" charset="0"/>
              </a:rPr>
              <a:t>APROVEITAMENTO HIDROELÉCTRICO</a:t>
            </a:r>
            <a:br>
              <a:rPr lang="es-ES_tradnl" sz="1800" b="1" dirty="0">
                <a:latin typeface="+mn-lt"/>
                <a:cs typeface="Arial" charset="0"/>
              </a:rPr>
            </a:br>
            <a:r>
              <a:rPr lang="es-ES_tradnl" sz="1800" b="1" dirty="0" err="1">
                <a:latin typeface="+mn-lt"/>
                <a:cs typeface="Arial" charset="0"/>
              </a:rPr>
              <a:t>Micentrais</a:t>
            </a:r>
            <a:r>
              <a:rPr lang="es-ES_tradnl" sz="1800" b="1" dirty="0">
                <a:latin typeface="+mn-lt"/>
                <a:cs typeface="Arial" charset="0"/>
              </a:rPr>
              <a:t>: A Goleta (A Estrada), Sebil (</a:t>
            </a:r>
            <a:r>
              <a:rPr lang="es-ES_tradnl" sz="1800" b="1" dirty="0" err="1">
                <a:latin typeface="+mn-lt"/>
                <a:cs typeface="Arial" charset="0"/>
              </a:rPr>
              <a:t>Cuntis</a:t>
            </a:r>
            <a:r>
              <a:rPr lang="es-ES_tradnl" sz="1800" b="1" dirty="0">
                <a:latin typeface="+mn-lt"/>
                <a:cs typeface="Arial" charset="0"/>
              </a:rPr>
              <a:t>)</a:t>
            </a:r>
            <a:br>
              <a:rPr lang="es-ES_tradnl" sz="1800" b="1" dirty="0">
                <a:latin typeface="+mn-lt"/>
                <a:cs typeface="Arial" charset="0"/>
              </a:rPr>
            </a:br>
            <a:r>
              <a:rPr lang="es-ES_tradnl" sz="1800" b="1" dirty="0">
                <a:latin typeface="+mn-lt"/>
                <a:cs typeface="Arial" charset="0"/>
              </a:rPr>
              <a:t>Central do </a:t>
            </a:r>
            <a:r>
              <a:rPr lang="es-ES_tradnl" sz="1800" b="1" dirty="0" err="1">
                <a:latin typeface="+mn-lt"/>
                <a:cs typeface="Arial" charset="0"/>
              </a:rPr>
              <a:t>Umia</a:t>
            </a:r>
            <a:r>
              <a:rPr lang="es-ES_tradnl" sz="1800" b="1" dirty="0">
                <a:latin typeface="+mn-lt"/>
                <a:cs typeface="Arial" charset="0"/>
              </a:rPr>
              <a:t> (Caldas)</a:t>
            </a:r>
          </a:p>
        </p:txBody>
      </p:sp>
      <p:sp>
        <p:nvSpPr>
          <p:cNvPr id="96261" name="Text Box 7"/>
          <p:cNvSpPr txBox="1">
            <a:spLocks noChangeArrowheads="1"/>
          </p:cNvSpPr>
          <p:nvPr/>
        </p:nvSpPr>
        <p:spPr bwMode="auto">
          <a:xfrm>
            <a:off x="108184" y="5920720"/>
            <a:ext cx="4083050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Fábrica da luz de </a:t>
            </a:r>
            <a:r>
              <a:rPr lang="es-ES_tradnl" sz="1600" b="1" dirty="0" err="1">
                <a:latin typeface="+mn-lt"/>
                <a:cs typeface="Arial" charset="0"/>
              </a:rPr>
              <a:t>Segade</a:t>
            </a:r>
            <a:r>
              <a:rPr lang="es-ES_tradnl" sz="1600" b="1" dirty="0">
                <a:latin typeface="+mn-lt"/>
                <a:cs typeface="Arial" charset="0"/>
              </a:rPr>
              <a:t>.</a:t>
            </a:r>
          </a:p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A </a:t>
            </a:r>
            <a:r>
              <a:rPr lang="es-ES_tradnl" sz="1600" b="1" dirty="0" err="1">
                <a:latin typeface="+mn-lt"/>
                <a:cs typeface="Arial" charset="0"/>
              </a:rPr>
              <a:t>primeira</a:t>
            </a:r>
            <a:r>
              <a:rPr lang="es-ES_tradnl" sz="1600" b="1" dirty="0">
                <a:latin typeface="+mn-lt"/>
                <a:cs typeface="Arial" charset="0"/>
              </a:rPr>
              <a:t> central hidroeléctrica de </a:t>
            </a:r>
            <a:r>
              <a:rPr lang="es-ES_tradnl" sz="1600" b="1" dirty="0" err="1">
                <a:latin typeface="+mn-lt"/>
                <a:cs typeface="Arial" charset="0"/>
              </a:rPr>
              <a:t>Galiza</a:t>
            </a:r>
            <a:r>
              <a:rPr lang="es-ES_tradnl" sz="1600" b="1" dirty="0">
                <a:latin typeface="+mn-lt"/>
                <a:cs typeface="Arial" charset="0"/>
              </a:rPr>
              <a:t>. </a:t>
            </a:r>
            <a:r>
              <a:rPr lang="es-ES_tradnl" sz="1600" b="1" dirty="0" err="1">
                <a:latin typeface="+mn-lt"/>
                <a:cs typeface="Arial" charset="0"/>
              </a:rPr>
              <a:t>Funcionou</a:t>
            </a:r>
            <a:r>
              <a:rPr lang="es-ES_tradnl" sz="1600" b="1" dirty="0">
                <a:latin typeface="+mn-lt"/>
                <a:cs typeface="Arial" charset="0"/>
              </a:rPr>
              <a:t> entre 1874 e 1952.</a:t>
            </a:r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4745499" y="3277500"/>
            <a:ext cx="265387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Fábrica da luz (</a:t>
            </a:r>
            <a:r>
              <a:rPr lang="es-ES_tradnl" sz="1600" b="1" dirty="0" err="1">
                <a:latin typeface="+mn-lt"/>
                <a:cs typeface="Arial" charset="0"/>
              </a:rPr>
              <a:t>Codeseda</a:t>
            </a:r>
            <a:r>
              <a:rPr lang="es-ES_tradnl" sz="1600" b="1" dirty="0">
                <a:latin typeface="+mn-lt"/>
                <a:cs typeface="Arial" charset="0"/>
              </a:rPr>
              <a:t>)</a:t>
            </a:r>
            <a:endParaRPr lang="es-ES" sz="1600" b="1" dirty="0">
              <a:latin typeface="+mn-lt"/>
              <a:cs typeface="Arial" charset="0"/>
            </a:endParaRPr>
          </a:p>
        </p:txBody>
      </p:sp>
      <p:sp>
        <p:nvSpPr>
          <p:cNvPr id="96265" name="Text Box 7"/>
          <p:cNvSpPr txBox="1">
            <a:spLocks noChangeArrowheads="1"/>
          </p:cNvSpPr>
          <p:nvPr/>
        </p:nvSpPr>
        <p:spPr bwMode="auto">
          <a:xfrm>
            <a:off x="4644008" y="6450238"/>
            <a:ext cx="4262734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600" b="1" dirty="0">
                <a:latin typeface="+mn-lt"/>
                <a:cs typeface="Arial" charset="0"/>
              </a:rPr>
              <a:t>Presa e </a:t>
            </a:r>
            <a:r>
              <a:rPr lang="es-ES_tradnl" sz="1600" b="1" dirty="0" err="1">
                <a:latin typeface="+mn-lt"/>
                <a:cs typeface="Arial" charset="0"/>
              </a:rPr>
              <a:t>encoro</a:t>
            </a:r>
            <a:r>
              <a:rPr lang="es-ES_tradnl" sz="1600" b="1" dirty="0">
                <a:latin typeface="+mn-lt"/>
                <a:cs typeface="Arial" charset="0"/>
              </a:rPr>
              <a:t> </a:t>
            </a:r>
            <a:r>
              <a:rPr lang="es-ES_tradnl" sz="1600" b="1" dirty="0" err="1">
                <a:latin typeface="+mn-lt"/>
                <a:cs typeface="Arial" charset="0"/>
              </a:rPr>
              <a:t>dunha</a:t>
            </a:r>
            <a:r>
              <a:rPr lang="es-ES_tradnl" sz="1600" b="1" dirty="0">
                <a:latin typeface="+mn-lt"/>
                <a:cs typeface="Arial" charset="0"/>
              </a:rPr>
              <a:t> minicentral </a:t>
            </a:r>
            <a:r>
              <a:rPr lang="es-ES_tradnl" sz="1600" b="1" dirty="0" err="1">
                <a:latin typeface="+mn-lt"/>
                <a:cs typeface="Arial" charset="0"/>
              </a:rPr>
              <a:t>na</a:t>
            </a:r>
            <a:r>
              <a:rPr lang="es-ES_tradnl" sz="1600" b="1" dirty="0">
                <a:latin typeface="+mn-lt"/>
                <a:cs typeface="Arial" charset="0"/>
              </a:rPr>
              <a:t> Goleta</a:t>
            </a:r>
            <a:endParaRPr lang="es-ES" sz="1600" b="1" dirty="0">
              <a:latin typeface="+mn-lt"/>
              <a:cs typeface="Arial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0626C8E-19DF-8671-D296-262416AFCF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99" y="3668675"/>
            <a:ext cx="4161243" cy="277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867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4" name="8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2"/>
          <a:stretch>
            <a:fillRect/>
          </a:stretch>
        </p:blipFill>
        <p:spPr bwMode="auto">
          <a:xfrm>
            <a:off x="2273963" y="56466"/>
            <a:ext cx="6842422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3F1BE1-66F7-B35A-38BF-CA3F92F4E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23574"/>
            <a:ext cx="4536504" cy="340237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2313756-B262-8477-C01D-A6D5B512C856}"/>
              </a:ext>
            </a:extLst>
          </p:cNvPr>
          <p:cNvSpPr txBox="1"/>
          <p:nvPr/>
        </p:nvSpPr>
        <p:spPr>
          <a:xfrm>
            <a:off x="5292080" y="4293096"/>
            <a:ext cx="26642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600" b="1" dirty="0"/>
              <a:t>Presa e encoro de Caldas </a:t>
            </a:r>
          </a:p>
          <a:p>
            <a:r>
              <a:rPr lang="gl-ES" sz="1600" b="1" dirty="0"/>
              <a:t>(imaxes de 2001)</a:t>
            </a:r>
          </a:p>
          <a:p>
            <a:r>
              <a:rPr lang="gl-ES" sz="1400" b="1" dirty="0"/>
              <a:t>Construída entre 1998 e 2000.</a:t>
            </a:r>
          </a:p>
        </p:txBody>
      </p:sp>
    </p:spTree>
    <p:extLst>
      <p:ext uri="{BB962C8B-B14F-4D97-AF65-F5344CB8AC3E}">
        <p14:creationId xmlns:p14="http://schemas.microsoft.com/office/powerpoint/2010/main" val="27918681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6588224" y="665452"/>
            <a:ext cx="2232248" cy="1728192"/>
          </a:xfrm>
          <a:noFill/>
        </p:spPr>
        <p:txBody>
          <a:bodyPr>
            <a:noAutofit/>
          </a:bodyPr>
          <a:lstStyle/>
          <a:p>
            <a:pPr algn="l" eaLnBrk="1" hangingPunct="1"/>
            <a:r>
              <a:rPr lang="es-ES_tradnl" sz="2000" b="1" dirty="0">
                <a:latin typeface="+mn-lt"/>
                <a:cs typeface="Arial" charset="0"/>
              </a:rPr>
              <a:t>ABASTECEMENTO DE AUGA:</a:t>
            </a:r>
            <a:br>
              <a:rPr lang="es-ES_tradnl" sz="1800" b="1" dirty="0">
                <a:latin typeface="+mn-lt"/>
                <a:cs typeface="Arial" charset="0"/>
              </a:rPr>
            </a:br>
            <a:r>
              <a:rPr lang="es-ES_tradnl" sz="1800" b="1" dirty="0">
                <a:latin typeface="+mn-lt"/>
                <a:cs typeface="Arial" charset="0"/>
              </a:rPr>
              <a:t>Caldas, </a:t>
            </a:r>
            <a:r>
              <a:rPr lang="es-ES_tradnl" sz="1800" b="1" dirty="0" err="1">
                <a:latin typeface="+mn-lt"/>
                <a:cs typeface="Arial" charset="0"/>
              </a:rPr>
              <a:t>Baión</a:t>
            </a:r>
            <a:r>
              <a:rPr lang="es-ES_tradnl" sz="1800" b="1" dirty="0">
                <a:latin typeface="+mn-lt"/>
                <a:cs typeface="Arial" charset="0"/>
              </a:rPr>
              <a:t>, </a:t>
            </a:r>
            <a:r>
              <a:rPr lang="es-ES_tradnl" sz="1800" b="1" dirty="0" err="1">
                <a:latin typeface="+mn-lt"/>
                <a:cs typeface="Arial" charset="0"/>
              </a:rPr>
              <a:t>Pontearnelas</a:t>
            </a:r>
            <a:r>
              <a:rPr lang="es-ES_tradnl" sz="1800" b="1" dirty="0">
                <a:latin typeface="+mn-lt"/>
                <a:cs typeface="Arial" charset="0"/>
              </a:rPr>
              <a:t> e </a:t>
            </a:r>
            <a:r>
              <a:rPr lang="es-ES_tradnl" sz="1800" b="1" dirty="0" err="1">
                <a:latin typeface="+mn-lt"/>
                <a:cs typeface="Arial" charset="0"/>
              </a:rPr>
              <a:t>Cabanelas</a:t>
            </a:r>
            <a:r>
              <a:rPr lang="es-ES_tradnl" sz="1800" b="1" dirty="0">
                <a:latin typeface="+mn-lt"/>
                <a:cs typeface="Arial" charset="0"/>
              </a:rPr>
              <a:t>.</a:t>
            </a:r>
          </a:p>
        </p:txBody>
      </p:sp>
      <p:pic>
        <p:nvPicPr>
          <p:cNvPr id="97283" name="Picture 4" descr="PRESA-C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7" y="-2714"/>
            <a:ext cx="6360706" cy="477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5" descr="dep-xer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908" y="4005064"/>
            <a:ext cx="3551635" cy="2663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5878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C44123F-E254-B111-2A0E-9FB1397858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25864"/>
            <a:ext cx="2861628" cy="3815504"/>
          </a:xfrm>
          <a:prstGeom prst="rect">
            <a:avLst/>
          </a:prstGeom>
        </p:spPr>
      </p:pic>
      <p:pic>
        <p:nvPicPr>
          <p:cNvPr id="8" name="Picture 4" descr="PONTE-LEIR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3591271" cy="264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CuadroTexto"/>
          <p:cNvSpPr txBox="1"/>
          <p:nvPr/>
        </p:nvSpPr>
        <p:spPr>
          <a:xfrm>
            <a:off x="3295290" y="3209310"/>
            <a:ext cx="156474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Presa, </a:t>
            </a:r>
            <a:r>
              <a:rPr lang="es-ES" sz="1600" b="1" dirty="0" err="1"/>
              <a:t>canle</a:t>
            </a:r>
            <a:r>
              <a:rPr lang="es-ES" sz="1600" b="1" dirty="0"/>
              <a:t> e </a:t>
            </a:r>
            <a:r>
              <a:rPr lang="es-ES" sz="1600" b="1" dirty="0" err="1"/>
              <a:t>acueduto</a:t>
            </a:r>
            <a:r>
              <a:rPr lang="es-ES" sz="1600" b="1" dirty="0"/>
              <a:t> de Ponte </a:t>
            </a:r>
            <a:r>
              <a:rPr lang="es-ES" sz="1600" b="1" dirty="0" err="1"/>
              <a:t>Leira</a:t>
            </a:r>
            <a:r>
              <a:rPr lang="es-ES" sz="1600" b="1" dirty="0"/>
              <a:t>.</a:t>
            </a:r>
          </a:p>
          <a:p>
            <a:r>
              <a:rPr lang="es-ES" sz="1400" b="1" dirty="0" err="1"/>
              <a:t>Construído</a:t>
            </a:r>
            <a:r>
              <a:rPr lang="es-ES" sz="1400" b="1" dirty="0"/>
              <a:t> </a:t>
            </a:r>
            <a:r>
              <a:rPr lang="es-ES" sz="1400" b="1" dirty="0" err="1"/>
              <a:t>hai</a:t>
            </a:r>
            <a:r>
              <a:rPr lang="es-ES" sz="1400" b="1" dirty="0"/>
              <a:t> </a:t>
            </a:r>
            <a:r>
              <a:rPr lang="es-ES" sz="1400" b="1" dirty="0" err="1"/>
              <a:t>máis</a:t>
            </a:r>
            <a:r>
              <a:rPr lang="es-ES" sz="1400" b="1" dirty="0"/>
              <a:t> de 250 anos. Colle a </a:t>
            </a:r>
            <a:r>
              <a:rPr lang="es-ES" sz="1400" b="1" dirty="0" err="1"/>
              <a:t>auga</a:t>
            </a:r>
            <a:r>
              <a:rPr lang="es-ES" sz="1400" b="1" dirty="0"/>
              <a:t> do </a:t>
            </a:r>
            <a:r>
              <a:rPr lang="es-ES" sz="1400" b="1" dirty="0" err="1"/>
              <a:t>Umia</a:t>
            </a:r>
            <a:r>
              <a:rPr lang="es-ES" sz="1400" b="1" dirty="0"/>
              <a:t> en </a:t>
            </a:r>
            <a:r>
              <a:rPr lang="es-ES" sz="1400" b="1" dirty="0" err="1"/>
              <a:t>Ribela</a:t>
            </a:r>
            <a:r>
              <a:rPr lang="es-ES" sz="1400" b="1" dirty="0"/>
              <a:t> e </a:t>
            </a:r>
            <a:r>
              <a:rPr lang="es-ES" sz="1400" b="1" dirty="0" err="1"/>
              <a:t>lévaa</a:t>
            </a:r>
            <a:r>
              <a:rPr lang="es-ES" sz="1400" b="1" dirty="0"/>
              <a:t> </a:t>
            </a:r>
            <a:r>
              <a:rPr lang="es-ES" sz="1400" b="1" dirty="0" err="1"/>
              <a:t>ao</a:t>
            </a:r>
            <a:r>
              <a:rPr lang="es-ES" sz="1400" b="1" dirty="0"/>
              <a:t> longo de 2 km para regar as </a:t>
            </a:r>
            <a:r>
              <a:rPr lang="es-ES" sz="1400" b="1" dirty="0" err="1"/>
              <a:t>leiras</a:t>
            </a:r>
            <a:r>
              <a:rPr lang="es-ES" sz="1400" b="1" dirty="0"/>
              <a:t> de Parada.</a:t>
            </a:r>
          </a:p>
          <a:p>
            <a:endParaRPr lang="es-ES" sz="1600" b="1" dirty="0"/>
          </a:p>
          <a:p>
            <a:endParaRPr lang="es-ES" sz="1600" b="1" dirty="0"/>
          </a:p>
          <a:p>
            <a:endParaRPr lang="es-ES" sz="1600" b="1" dirty="0"/>
          </a:p>
          <a:p>
            <a:endParaRPr lang="es-ES" sz="1600" b="1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B4BFB41-3E5C-DD86-769A-39B7C7EB94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r="4341"/>
          <a:stretch>
            <a:fillRect/>
          </a:stretch>
        </p:blipFill>
        <p:spPr>
          <a:xfrm>
            <a:off x="4876809" y="413387"/>
            <a:ext cx="4124625" cy="613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350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30AAE31-2CD5-7F7F-56C1-9D3DC1479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510235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270EEBC-56B4-DD74-317F-963A2E0B193D}"/>
              </a:ext>
            </a:extLst>
          </p:cNvPr>
          <p:cNvSpPr txBox="1"/>
          <p:nvPr/>
        </p:nvSpPr>
        <p:spPr>
          <a:xfrm>
            <a:off x="107504" y="566124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dirty="0"/>
              <a:t>Piscifactoría, A Laxe (Moraña)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00ADD3-AD7B-4EEF-4ED2-B5CD55E6F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872" y="4509120"/>
            <a:ext cx="5635406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341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35909"/>
            <a:ext cx="3600401" cy="511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3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167" y="3902810"/>
            <a:ext cx="3844513" cy="288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6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6711"/>
            <a:ext cx="4392488" cy="334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7" name="9 CuadroTexto"/>
          <p:cNvSpPr txBox="1">
            <a:spLocks noChangeArrowheads="1"/>
          </p:cNvSpPr>
          <p:nvPr/>
        </p:nvSpPr>
        <p:spPr bwMode="auto">
          <a:xfrm>
            <a:off x="3786340" y="3499910"/>
            <a:ext cx="23736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" sz="1600" b="1" dirty="0">
                <a:latin typeface="+mn-lt"/>
                <a:cs typeface="Arial" charset="0"/>
              </a:rPr>
              <a:t>Caldas de Reis</a:t>
            </a:r>
          </a:p>
        </p:txBody>
      </p:sp>
      <p:sp>
        <p:nvSpPr>
          <p:cNvPr id="102408" name="10 CuadroTexto"/>
          <p:cNvSpPr txBox="1">
            <a:spLocks noChangeArrowheads="1"/>
          </p:cNvSpPr>
          <p:nvPr/>
        </p:nvSpPr>
        <p:spPr bwMode="auto">
          <a:xfrm>
            <a:off x="3577800" y="6400857"/>
            <a:ext cx="16090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algn="r" eaLnBrk="1" hangingPunct="1"/>
            <a:r>
              <a:rPr lang="es-ES" sz="1600" b="1" dirty="0" err="1">
                <a:latin typeface="+mn-lt"/>
                <a:cs typeface="Arial" charset="0"/>
              </a:rPr>
              <a:t>Cuntis</a:t>
            </a:r>
            <a:endParaRPr lang="es-ES" sz="1600" b="1" dirty="0">
              <a:latin typeface="+mn-lt"/>
              <a:cs typeface="Arial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86079" y="116711"/>
            <a:ext cx="3765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Nas</a:t>
            </a:r>
            <a:r>
              <a:rPr lang="es-ES" b="1" dirty="0"/>
              <a:t> </a:t>
            </a:r>
            <a:r>
              <a:rPr lang="es-ES" b="1" dirty="0" err="1"/>
              <a:t>beiras</a:t>
            </a:r>
            <a:r>
              <a:rPr lang="es-ES" b="1" dirty="0"/>
              <a:t> do Umia (Caldas de Reis) e do Gallo (</a:t>
            </a:r>
            <a:r>
              <a:rPr lang="es-ES" b="1" dirty="0" err="1"/>
              <a:t>Cuntis</a:t>
            </a:r>
            <a:r>
              <a:rPr lang="es-ES" b="1" dirty="0"/>
              <a:t>) </a:t>
            </a:r>
            <a:r>
              <a:rPr lang="es-ES" b="1" dirty="0" err="1"/>
              <a:t>hai</a:t>
            </a:r>
            <a:r>
              <a:rPr lang="es-ES" b="1" dirty="0"/>
              <a:t> </a:t>
            </a:r>
            <a:r>
              <a:rPr lang="es-ES" b="1" dirty="0" err="1"/>
              <a:t>fontes</a:t>
            </a:r>
            <a:r>
              <a:rPr lang="es-ES" b="1" dirty="0"/>
              <a:t> </a:t>
            </a:r>
            <a:r>
              <a:rPr lang="es-ES" b="1" dirty="0" err="1"/>
              <a:t>termais</a:t>
            </a:r>
            <a:r>
              <a:rPr lang="es-ES" b="1" dirty="0"/>
              <a:t> que se </a:t>
            </a:r>
            <a:r>
              <a:rPr lang="es-ES" b="1" dirty="0" err="1"/>
              <a:t>aproveitan</a:t>
            </a:r>
            <a:r>
              <a:rPr lang="es-ES" b="1" dirty="0"/>
              <a:t> en balnearios.</a:t>
            </a:r>
          </a:p>
        </p:txBody>
      </p:sp>
    </p:spTree>
    <p:extLst>
      <p:ext uri="{BB962C8B-B14F-4D97-AF65-F5344CB8AC3E}">
        <p14:creationId xmlns:p14="http://schemas.microsoft.com/office/powerpoint/2010/main" val="29796606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5" descr="CALDAS-SE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75897"/>
            <a:ext cx="4625790" cy="3471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749845"/>
            <a:ext cx="1115616" cy="685800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s-ES_tradnl" sz="2000" b="1" dirty="0">
                <a:latin typeface="+mn-lt"/>
                <a:cs typeface="Arial" charset="0"/>
              </a:rPr>
              <a:t>LECER</a:t>
            </a:r>
          </a:p>
        </p:txBody>
      </p:sp>
      <p:pic>
        <p:nvPicPr>
          <p:cNvPr id="100356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0"/>
          <a:stretch>
            <a:fillRect/>
          </a:stretch>
        </p:blipFill>
        <p:spPr bwMode="auto">
          <a:xfrm>
            <a:off x="273706" y="110956"/>
            <a:ext cx="406400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48378"/>
            <a:ext cx="2880320" cy="390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954" y="260648"/>
            <a:ext cx="4333796" cy="2891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2574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"/>
            <a:ext cx="7772400" cy="836712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0033CC"/>
                </a:solidFill>
              </a:rPr>
              <a:t>DATOS HISTÓRICOS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23528" y="692696"/>
            <a:ext cx="85399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Toda a área estivo </a:t>
            </a:r>
            <a:r>
              <a:rPr lang="es-ES" sz="2000" b="1" dirty="0" err="1"/>
              <a:t>moi</a:t>
            </a:r>
            <a:r>
              <a:rPr lang="es-ES" sz="2000" b="1" dirty="0"/>
              <a:t> </a:t>
            </a:r>
            <a:r>
              <a:rPr lang="es-ES" sz="2000" b="1" dirty="0" err="1"/>
              <a:t>poboada</a:t>
            </a:r>
            <a:r>
              <a:rPr lang="es-ES" sz="2000" b="1" dirty="0"/>
              <a:t> desde tempos prehistóricos como </a:t>
            </a:r>
            <a:r>
              <a:rPr lang="es-ES" sz="2000" b="1" dirty="0" err="1"/>
              <a:t>testemuñan</a:t>
            </a:r>
            <a:r>
              <a:rPr lang="es-ES" sz="2000" b="1" dirty="0"/>
              <a:t> os numerosos </a:t>
            </a:r>
            <a:r>
              <a:rPr lang="es-ES" sz="2000" b="1" dirty="0" err="1"/>
              <a:t>asentamentos</a:t>
            </a:r>
            <a:r>
              <a:rPr lang="es-ES" sz="2000" b="1" dirty="0"/>
              <a:t> </a:t>
            </a:r>
            <a:r>
              <a:rPr lang="es-ES" sz="2000" b="1" dirty="0" err="1"/>
              <a:t>castrexos</a:t>
            </a:r>
            <a:r>
              <a:rPr lang="es-ES" sz="2000" b="1" dirty="0"/>
              <a:t>, </a:t>
            </a:r>
            <a:r>
              <a:rPr lang="es-ES" sz="2000" b="1" dirty="0" err="1"/>
              <a:t>petróglifos</a:t>
            </a:r>
            <a:r>
              <a:rPr lang="es-ES" sz="2000" b="1" dirty="0"/>
              <a:t>, </a:t>
            </a:r>
            <a:r>
              <a:rPr lang="es-ES" sz="2000" b="1" dirty="0" err="1"/>
              <a:t>achádegos</a:t>
            </a:r>
            <a:r>
              <a:rPr lang="es-ES" sz="2000" b="1" dirty="0"/>
              <a:t> </a:t>
            </a:r>
            <a:r>
              <a:rPr lang="es-ES" sz="2000" b="1" dirty="0" err="1"/>
              <a:t>arqueolóxicos</a:t>
            </a:r>
            <a:r>
              <a:rPr lang="es-ES" sz="2000" b="1" dirty="0"/>
              <a:t>… Os fenicios </a:t>
            </a:r>
            <a:r>
              <a:rPr lang="es-ES" sz="2000" b="1" dirty="0" err="1"/>
              <a:t>instaláronse</a:t>
            </a:r>
            <a:r>
              <a:rPr lang="es-ES" sz="2000" b="1" dirty="0"/>
              <a:t> na desembocadura do Umia e </a:t>
            </a:r>
            <a:r>
              <a:rPr lang="es-ES" sz="2000" b="1" dirty="0" err="1"/>
              <a:t>aproveitaron</a:t>
            </a:r>
            <a:r>
              <a:rPr lang="es-ES" sz="2000" b="1" dirty="0"/>
              <a:t> as riquezas das salinas e explotaron o cobre e o </a:t>
            </a:r>
            <a:r>
              <a:rPr lang="es-ES" sz="2000" b="1" dirty="0" err="1"/>
              <a:t>estano</a:t>
            </a:r>
            <a:r>
              <a:rPr lang="es-ES" sz="2000" b="1" dirty="0"/>
              <a:t>. </a:t>
            </a:r>
          </a:p>
          <a:p>
            <a:r>
              <a:rPr lang="es-ES" sz="2000" b="1" dirty="0"/>
              <a:t>En toda a cunca </a:t>
            </a:r>
            <a:r>
              <a:rPr lang="es-ES" sz="2000" b="1" dirty="0" err="1"/>
              <a:t>consérvase</a:t>
            </a:r>
            <a:r>
              <a:rPr lang="es-ES" sz="2000" b="1" dirty="0"/>
              <a:t> un rico patrimonio </a:t>
            </a:r>
            <a:r>
              <a:rPr lang="es-ES" sz="2000" b="1" dirty="0" err="1"/>
              <a:t>arqueolóxico</a:t>
            </a:r>
            <a:r>
              <a:rPr lang="es-ES" sz="2000" b="1" dirty="0"/>
              <a:t>, etnográfico e histórico artístico.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96952"/>
            <a:ext cx="5760640" cy="3528391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6245948" y="4226313"/>
            <a:ext cx="2520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Torre de San </a:t>
            </a:r>
            <a:r>
              <a:rPr lang="es-ES" sz="1600" b="1" dirty="0" err="1"/>
              <a:t>Sadurniño</a:t>
            </a:r>
            <a:r>
              <a:rPr lang="es-ES" sz="1600" b="1" dirty="0"/>
              <a:t>, </a:t>
            </a:r>
            <a:r>
              <a:rPr lang="es-ES" sz="1600" b="1" dirty="0" err="1"/>
              <a:t>nas</a:t>
            </a:r>
            <a:r>
              <a:rPr lang="es-ES" sz="1600" b="1" dirty="0"/>
              <a:t> proximidades do </a:t>
            </a:r>
            <a:r>
              <a:rPr lang="es-ES" sz="1600" b="1" dirty="0" err="1"/>
              <a:t>esteiro</a:t>
            </a:r>
            <a:r>
              <a:rPr lang="es-ES" sz="1600" b="1" dirty="0"/>
              <a:t> do Umia, en Cambados. Restos </a:t>
            </a:r>
            <a:r>
              <a:rPr lang="es-ES" sz="1600" b="1" dirty="0" err="1"/>
              <a:t>dun</a:t>
            </a:r>
            <a:r>
              <a:rPr lang="es-ES" sz="1600" b="1" dirty="0"/>
              <a:t> </a:t>
            </a:r>
            <a:r>
              <a:rPr lang="es-ES" sz="1600" b="1" dirty="0" err="1"/>
              <a:t>antigo</a:t>
            </a:r>
            <a:r>
              <a:rPr lang="es-ES" sz="1600" b="1" dirty="0"/>
              <a:t> </a:t>
            </a:r>
            <a:r>
              <a:rPr lang="es-ES" sz="1600" b="1" dirty="0" err="1"/>
              <a:t>castelo</a:t>
            </a:r>
            <a:r>
              <a:rPr lang="es-ES" sz="1600" b="1" dirty="0"/>
              <a:t> </a:t>
            </a:r>
            <a:r>
              <a:rPr lang="es-ES" sz="1600" b="1" dirty="0" err="1"/>
              <a:t>destruído</a:t>
            </a:r>
            <a:r>
              <a:rPr lang="es-ES" sz="1600" b="1" dirty="0"/>
              <a:t> polos </a:t>
            </a:r>
            <a:r>
              <a:rPr lang="es-ES" sz="1600" b="1" dirty="0" err="1"/>
              <a:t>irmadiños</a:t>
            </a:r>
            <a:r>
              <a:rPr lang="es-ES" sz="1600" b="1" dirty="0"/>
              <a:t> que formaba parte do sistema de defensa e comunicación da entrada a Santiago.</a:t>
            </a:r>
          </a:p>
        </p:txBody>
      </p:sp>
    </p:spTree>
    <p:extLst>
      <p:ext uri="{BB962C8B-B14F-4D97-AF65-F5344CB8AC3E}">
        <p14:creationId xmlns:p14="http://schemas.microsoft.com/office/powerpoint/2010/main" val="35077574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4" descr="UM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7" t="15152" r="9438" b="11784"/>
          <a:stretch>
            <a:fillRect/>
          </a:stretch>
        </p:blipFill>
        <p:spPr bwMode="auto">
          <a:xfrm>
            <a:off x="161629" y="188640"/>
            <a:ext cx="5274468" cy="26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8" name="Text Box 16"/>
          <p:cNvSpPr txBox="1">
            <a:spLocks noChangeArrowheads="1"/>
          </p:cNvSpPr>
          <p:nvPr/>
        </p:nvSpPr>
        <p:spPr bwMode="auto">
          <a:xfrm>
            <a:off x="161629" y="2921128"/>
            <a:ext cx="4824412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>
                <a:latin typeface="+mn-lt"/>
                <a:cs typeface="Arial" charset="0"/>
              </a:rPr>
              <a:t>A Barca (Cambados-</a:t>
            </a:r>
            <a:r>
              <a:rPr lang="es-ES_tradnl" sz="1800" b="1" dirty="0" err="1">
                <a:latin typeface="+mn-lt"/>
                <a:cs typeface="Arial" charset="0"/>
              </a:rPr>
              <a:t>Ribadumia</a:t>
            </a:r>
            <a:r>
              <a:rPr lang="es-ES_tradnl" sz="1800" b="1" dirty="0">
                <a:latin typeface="+mn-lt"/>
                <a:cs typeface="Arial" charset="0"/>
              </a:rPr>
              <a:t>)</a:t>
            </a:r>
            <a:endParaRPr lang="es-ES" sz="1800" b="1" dirty="0">
              <a:latin typeface="+mn-lt"/>
              <a:cs typeface="Arial" charset="0"/>
            </a:endParaRPr>
          </a:p>
        </p:txBody>
      </p:sp>
      <p:pic>
        <p:nvPicPr>
          <p:cNvPr id="6" name="Picture 11" descr="ABRAG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80928"/>
            <a:ext cx="3635896" cy="2773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436097" y="5651369"/>
            <a:ext cx="288031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 err="1">
                <a:latin typeface="+mn-lt"/>
                <a:cs typeface="Arial" charset="0"/>
              </a:rPr>
              <a:t>Abragán</a:t>
            </a:r>
            <a:r>
              <a:rPr lang="es-ES_tradnl" sz="1800" b="1" dirty="0">
                <a:latin typeface="+mn-lt"/>
                <a:cs typeface="Arial" charset="0"/>
              </a:rPr>
              <a:t> (</a:t>
            </a:r>
            <a:r>
              <a:rPr lang="es-ES_tradnl" sz="1800" b="1" dirty="0" err="1">
                <a:latin typeface="+mn-lt"/>
                <a:cs typeface="Arial" charset="0"/>
              </a:rPr>
              <a:t>Codeseda</a:t>
            </a:r>
            <a:r>
              <a:rPr lang="es-ES_tradnl" sz="1800" b="1" dirty="0">
                <a:latin typeface="+mn-lt"/>
                <a:cs typeface="Arial" charset="0"/>
              </a:rPr>
              <a:t>) </a:t>
            </a:r>
            <a:endParaRPr lang="es-ES" sz="1800" b="1" dirty="0">
              <a:latin typeface="+mn-lt"/>
              <a:cs typeface="Arial" charset="0"/>
            </a:endParaRPr>
          </a:p>
        </p:txBody>
      </p:sp>
      <p:pic>
        <p:nvPicPr>
          <p:cNvPr id="8" name="1 Imagen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352"/>
          <a:stretch>
            <a:fillRect/>
          </a:stretch>
        </p:blipFill>
        <p:spPr bwMode="auto">
          <a:xfrm>
            <a:off x="161629" y="3469433"/>
            <a:ext cx="5167218" cy="3018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61629" y="6488668"/>
            <a:ext cx="2406650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 err="1">
                <a:latin typeface="+mn-lt"/>
                <a:cs typeface="Arial" charset="0"/>
              </a:rPr>
              <a:t>Pontearnelas</a:t>
            </a:r>
            <a:endParaRPr lang="es-ES" sz="1800" b="1" dirty="0">
              <a:latin typeface="+mn-lt"/>
              <a:cs typeface="Arial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6CA54C9-F732-500F-45E4-F0A055A9FFD0}"/>
              </a:ext>
            </a:extLst>
          </p:cNvPr>
          <p:cNvSpPr txBox="1"/>
          <p:nvPr/>
        </p:nvSpPr>
        <p:spPr>
          <a:xfrm>
            <a:off x="5868144" y="404664"/>
            <a:ext cx="27905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2000" b="1" dirty="0"/>
              <a:t>PONTES</a:t>
            </a:r>
          </a:p>
          <a:p>
            <a:r>
              <a:rPr lang="gl-ES" b="1" dirty="0"/>
              <a:t>Ao longo do seu percorrido pódese cruzar por 45 pontes, pontellas e pasais.</a:t>
            </a:r>
          </a:p>
        </p:txBody>
      </p:sp>
    </p:spTree>
    <p:extLst>
      <p:ext uri="{BB962C8B-B14F-4D97-AF65-F5344CB8AC3E}">
        <p14:creationId xmlns:p14="http://schemas.microsoft.com/office/powerpoint/2010/main" val="27059909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4E83FB7-D958-5BFA-1627-33B81F4DB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78" b="5415"/>
          <a:stretch>
            <a:fillRect/>
          </a:stretch>
        </p:blipFill>
        <p:spPr>
          <a:xfrm>
            <a:off x="0" y="188640"/>
            <a:ext cx="9093706" cy="611829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60F27C-1EE1-6C01-4F78-2F22D3D17B3C}"/>
              </a:ext>
            </a:extLst>
          </p:cNvPr>
          <p:cNvSpPr txBox="1"/>
          <p:nvPr/>
        </p:nvSpPr>
        <p:spPr>
          <a:xfrm>
            <a:off x="539552" y="638132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dirty="0"/>
              <a:t>As </a:t>
            </a:r>
            <a:r>
              <a:rPr lang="gl-ES" b="1" dirty="0" err="1"/>
              <a:t>Aceñas</a:t>
            </a:r>
            <a:r>
              <a:rPr lang="gl-ES" b="1" dirty="0"/>
              <a:t> (</a:t>
            </a:r>
            <a:r>
              <a:rPr lang="gl-ES" b="1" dirty="0" err="1"/>
              <a:t>Baión</a:t>
            </a:r>
            <a:r>
              <a:rPr lang="gl-ES" b="1" dirty="0"/>
              <a:t> Vilanova</a:t>
            </a:r>
          </a:p>
        </p:txBody>
      </p:sp>
    </p:spTree>
    <p:extLst>
      <p:ext uri="{BB962C8B-B14F-4D97-AF65-F5344CB8AC3E}">
        <p14:creationId xmlns:p14="http://schemas.microsoft.com/office/powerpoint/2010/main" val="40466769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7799"/>
            <a:ext cx="3170896" cy="3016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1" name="Picture 4" descr="CALDAS-PONT-R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466" y="117799"/>
            <a:ext cx="4022354" cy="3016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Picture 12" descr="PARADOLA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336" y="3463013"/>
            <a:ext cx="4042668" cy="303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4" name="Text Box 13"/>
          <p:cNvSpPr txBox="1">
            <a:spLocks noChangeArrowheads="1"/>
          </p:cNvSpPr>
          <p:nvPr/>
        </p:nvSpPr>
        <p:spPr bwMode="auto">
          <a:xfrm>
            <a:off x="386339" y="3093681"/>
            <a:ext cx="1543050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>
                <a:latin typeface="+mn-lt"/>
                <a:cs typeface="Arial" charset="0"/>
              </a:rPr>
              <a:t>Caldas</a:t>
            </a:r>
            <a:endParaRPr lang="es-ES" sz="1800" b="1" dirty="0">
              <a:latin typeface="+mn-lt"/>
              <a:cs typeface="Arial" charset="0"/>
            </a:endParaRPr>
          </a:p>
        </p:txBody>
      </p:sp>
      <p:sp>
        <p:nvSpPr>
          <p:cNvPr id="104455" name="Text Box 14"/>
          <p:cNvSpPr txBox="1">
            <a:spLocks noChangeArrowheads="1"/>
          </p:cNvSpPr>
          <p:nvPr/>
        </p:nvSpPr>
        <p:spPr bwMode="auto">
          <a:xfrm>
            <a:off x="4754904" y="3093682"/>
            <a:ext cx="276942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>
                <a:latin typeface="+mn-lt"/>
                <a:cs typeface="Arial" charset="0"/>
              </a:rPr>
              <a:t>Caldas</a:t>
            </a:r>
            <a:endParaRPr lang="es-ES" sz="1800" b="1" dirty="0">
              <a:latin typeface="+mn-lt"/>
              <a:cs typeface="Arial" charset="0"/>
            </a:endParaRPr>
          </a:p>
        </p:txBody>
      </p:sp>
      <p:sp>
        <p:nvSpPr>
          <p:cNvPr id="104456" name="Text Box 15"/>
          <p:cNvSpPr txBox="1">
            <a:spLocks noChangeArrowheads="1"/>
          </p:cNvSpPr>
          <p:nvPr/>
        </p:nvSpPr>
        <p:spPr bwMode="auto">
          <a:xfrm>
            <a:off x="4644008" y="6488668"/>
            <a:ext cx="190817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 err="1">
                <a:latin typeface="+mn-lt"/>
                <a:cs typeface="Arial" charset="0"/>
              </a:rPr>
              <a:t>Paradola</a:t>
            </a:r>
            <a:endParaRPr lang="es-ES" sz="1800" b="1" dirty="0">
              <a:latin typeface="+mn-lt"/>
              <a:cs typeface="Arial" charset="0"/>
            </a:endParaRPr>
          </a:p>
        </p:txBody>
      </p:sp>
      <p:pic>
        <p:nvPicPr>
          <p:cNvPr id="10" name="Picture 6" descr="CALDAS-PON-B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00" y="3463014"/>
            <a:ext cx="4042668" cy="303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227876" y="6495015"/>
            <a:ext cx="2917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Río </a:t>
            </a:r>
            <a:r>
              <a:rPr lang="es-ES" b="1" dirty="0" err="1"/>
              <a:t>Bermaña</a:t>
            </a:r>
            <a:r>
              <a:rPr lang="es-ES" b="1" dirty="0"/>
              <a:t> (Caldas)             </a:t>
            </a:r>
          </a:p>
        </p:txBody>
      </p:sp>
    </p:spTree>
    <p:extLst>
      <p:ext uri="{BB962C8B-B14F-4D97-AF65-F5344CB8AC3E}">
        <p14:creationId xmlns:p14="http://schemas.microsoft.com/office/powerpoint/2010/main" val="8290246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"/>
            <a:ext cx="7488832" cy="836712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0033CC"/>
                </a:solidFill>
              </a:rPr>
              <a:t>TRADICIÓNS</a:t>
            </a:r>
          </a:p>
        </p:txBody>
      </p:sp>
      <p:pic>
        <p:nvPicPr>
          <p:cNvPr id="3" name="Picture 4" descr="pontearnelas1"/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3"/>
          <a:stretch>
            <a:fillRect/>
          </a:stretch>
        </p:blipFill>
        <p:spPr bwMode="auto">
          <a:xfrm>
            <a:off x="1403648" y="3212976"/>
            <a:ext cx="6336704" cy="349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79512" y="620688"/>
            <a:ext cx="896448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/>
              <a:t>BAUTIZOS PRENATAIS</a:t>
            </a:r>
            <a:endParaRPr lang="es-ES" sz="2000" b="1" dirty="0"/>
          </a:p>
          <a:p>
            <a:r>
              <a:rPr lang="es-ES_tradnl" b="1" dirty="0"/>
              <a:t>En </a:t>
            </a:r>
            <a:r>
              <a:rPr lang="es-ES_tradnl" b="1" dirty="0" err="1"/>
              <a:t>Pontearnelas</a:t>
            </a:r>
            <a:r>
              <a:rPr lang="es-ES_tradnl" b="1" dirty="0"/>
              <a:t> </a:t>
            </a:r>
            <a:r>
              <a:rPr lang="es-ES_tradnl" b="1" dirty="0" err="1"/>
              <a:t>faise</a:t>
            </a:r>
            <a:r>
              <a:rPr lang="es-ES_tradnl" b="1" dirty="0"/>
              <a:t> o rito do bautismo anticipado para que mulleres preñadas con antecedentes de malos partos </a:t>
            </a:r>
            <a:r>
              <a:rPr lang="es-ES_tradnl" b="1" dirty="0" err="1"/>
              <a:t>teñan</a:t>
            </a:r>
            <a:r>
              <a:rPr lang="es-ES_tradnl" b="1" dirty="0"/>
              <a:t> </a:t>
            </a:r>
            <a:r>
              <a:rPr lang="es-ES_tradnl" b="1" dirty="0" err="1"/>
              <a:t>unha</a:t>
            </a:r>
            <a:r>
              <a:rPr lang="es-ES_tradnl" b="1" dirty="0"/>
              <a:t> feliz </a:t>
            </a:r>
            <a:r>
              <a:rPr lang="es-ES_tradnl" b="1" dirty="0" err="1"/>
              <a:t>xestación</a:t>
            </a:r>
            <a:r>
              <a:rPr lang="es-ES_tradnl" b="1" dirty="0"/>
              <a:t> e parto. </a:t>
            </a:r>
            <a:endParaRPr lang="es-ES" b="1" dirty="0"/>
          </a:p>
          <a:p>
            <a:r>
              <a:rPr lang="es-ES_tradnl" b="1" dirty="0"/>
              <a:t>Acoden á ponte </a:t>
            </a:r>
            <a:r>
              <a:rPr lang="es-ES_tradnl" b="1" dirty="0" err="1"/>
              <a:t>na</a:t>
            </a:r>
            <a:r>
              <a:rPr lang="es-ES_tradnl" b="1" dirty="0"/>
              <a:t> </a:t>
            </a:r>
            <a:r>
              <a:rPr lang="es-ES_tradnl" b="1" dirty="0" err="1"/>
              <a:t>noite</a:t>
            </a:r>
            <a:r>
              <a:rPr lang="es-ES_tradnl" b="1" dirty="0"/>
              <a:t> o sábado </a:t>
            </a:r>
            <a:r>
              <a:rPr lang="es-ES_tradnl" b="1" dirty="0" err="1"/>
              <a:t>ás</a:t>
            </a:r>
            <a:r>
              <a:rPr lang="es-ES_tradnl" b="1" dirty="0"/>
              <a:t> doce da </a:t>
            </a:r>
            <a:r>
              <a:rPr lang="es-ES_tradnl" b="1" dirty="0" err="1"/>
              <a:t>noite</a:t>
            </a:r>
            <a:r>
              <a:rPr lang="es-ES_tradnl" b="1" dirty="0"/>
              <a:t>, acompañadas de </a:t>
            </a:r>
            <a:r>
              <a:rPr lang="es-ES_tradnl" b="1" dirty="0" err="1"/>
              <a:t>dous</a:t>
            </a:r>
            <a:r>
              <a:rPr lang="es-ES_tradnl" b="1" dirty="0"/>
              <a:t> </a:t>
            </a:r>
            <a:r>
              <a:rPr lang="es-ES_tradnl" b="1" dirty="0" err="1"/>
              <a:t>parentes</a:t>
            </a:r>
            <a:r>
              <a:rPr lang="es-ES_tradnl" b="1" dirty="0"/>
              <a:t> </a:t>
            </a:r>
            <a:r>
              <a:rPr lang="es-ES_tradnl" b="1" dirty="0" err="1"/>
              <a:t>homes</a:t>
            </a:r>
            <a:r>
              <a:rPr lang="es-ES_tradnl" b="1" dirty="0"/>
              <a:t> que se sitúan a cada extremo da ponte </a:t>
            </a:r>
            <a:r>
              <a:rPr lang="es-ES_tradnl" b="1" dirty="0" err="1"/>
              <a:t>impedindo</a:t>
            </a:r>
            <a:r>
              <a:rPr lang="es-ES_tradnl" b="1" dirty="0"/>
              <a:t> o paso. O </a:t>
            </a:r>
            <a:r>
              <a:rPr lang="es-ES_tradnl" b="1" dirty="0" err="1"/>
              <a:t>primeiro</a:t>
            </a:r>
            <a:r>
              <a:rPr lang="es-ES_tradnl" b="1" dirty="0"/>
              <a:t> home que intente pasar será o “</a:t>
            </a:r>
            <a:r>
              <a:rPr lang="es-ES_tradnl" b="1" dirty="0" err="1"/>
              <a:t>padriño</a:t>
            </a:r>
            <a:r>
              <a:rPr lang="es-ES_tradnl" b="1" dirty="0"/>
              <a:t>” e el irá </a:t>
            </a:r>
            <a:r>
              <a:rPr lang="es-ES_tradnl" b="1" dirty="0" err="1"/>
              <a:t>coller</a:t>
            </a:r>
            <a:r>
              <a:rPr lang="es-ES_tradnl" b="1" dirty="0"/>
              <a:t> a </a:t>
            </a:r>
            <a:r>
              <a:rPr lang="es-ES_tradnl" b="1" dirty="0" err="1"/>
              <a:t>auga</a:t>
            </a:r>
            <a:r>
              <a:rPr lang="es-ES_tradnl" b="1" dirty="0"/>
              <a:t> </a:t>
            </a:r>
            <a:r>
              <a:rPr lang="es-ES_tradnl" b="1" dirty="0" err="1"/>
              <a:t>ao</a:t>
            </a:r>
            <a:r>
              <a:rPr lang="es-ES_tradnl" b="1" dirty="0"/>
              <a:t> río e </a:t>
            </a:r>
            <a:r>
              <a:rPr lang="es-ES_tradnl" b="1" dirty="0" err="1"/>
              <a:t>verteráa</a:t>
            </a:r>
            <a:r>
              <a:rPr lang="es-ES_tradnl" b="1" dirty="0"/>
              <a:t> sobre o </a:t>
            </a:r>
            <a:r>
              <a:rPr lang="es-ES_tradnl" b="1" dirty="0" err="1"/>
              <a:t>ventre</a:t>
            </a:r>
            <a:r>
              <a:rPr lang="es-ES_tradnl" b="1" dirty="0"/>
              <a:t> da </a:t>
            </a:r>
            <a:r>
              <a:rPr lang="es-ES_tradnl" b="1" dirty="0" err="1"/>
              <a:t>muller</a:t>
            </a:r>
            <a:r>
              <a:rPr lang="es-ES_tradnl" b="1" dirty="0"/>
              <a:t> encinta </a:t>
            </a:r>
            <a:r>
              <a:rPr lang="es-ES_tradnl" b="1" dirty="0" err="1"/>
              <a:t>ao</a:t>
            </a:r>
            <a:r>
              <a:rPr lang="es-ES_tradnl" b="1" dirty="0"/>
              <a:t> tempo que recita a fórmula do bautismo. Rematada a ceremonia </a:t>
            </a:r>
            <a:r>
              <a:rPr lang="es-ES_tradnl" b="1" dirty="0" err="1"/>
              <a:t>celébrase</a:t>
            </a:r>
            <a:r>
              <a:rPr lang="es-ES_tradnl" b="1" dirty="0"/>
              <a:t> </a:t>
            </a:r>
            <a:r>
              <a:rPr lang="es-ES_tradnl" b="1" dirty="0" err="1"/>
              <a:t>unha</a:t>
            </a:r>
            <a:r>
              <a:rPr lang="es-ES_tradnl" b="1" dirty="0"/>
              <a:t> comida sobre a ponte e logo a embarazada bota </a:t>
            </a:r>
            <a:r>
              <a:rPr lang="es-ES_tradnl" b="1" dirty="0" err="1"/>
              <a:t>ao</a:t>
            </a:r>
            <a:r>
              <a:rPr lang="es-ES_tradnl" b="1" dirty="0"/>
              <a:t> río, de costas á baranda e por riba dos </a:t>
            </a:r>
            <a:r>
              <a:rPr lang="es-ES_tradnl" b="1" dirty="0" err="1"/>
              <a:t>ombros</a:t>
            </a:r>
            <a:r>
              <a:rPr lang="es-ES_tradnl" b="1" dirty="0"/>
              <a:t>, o sobrante da comida, a </a:t>
            </a:r>
            <a:r>
              <a:rPr lang="es-ES_tradnl" b="1" dirty="0" err="1"/>
              <a:t>louza</a:t>
            </a:r>
            <a:r>
              <a:rPr lang="es-ES_tradnl" b="1" dirty="0"/>
              <a:t> e o resto dos utensilios.</a:t>
            </a:r>
            <a:endParaRPr lang="es-ES" b="1" dirty="0"/>
          </a:p>
          <a:p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5077574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836712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0033CC"/>
                </a:solidFill>
              </a:rPr>
              <a:t>CURIOSIDADES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39552" y="764704"/>
            <a:ext cx="8064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EL UMIA: </a:t>
            </a:r>
            <a:r>
              <a:rPr lang="es-ES" sz="2000" b="1" dirty="0" err="1"/>
              <a:t>nome</a:t>
            </a:r>
            <a:r>
              <a:rPr lang="es-ES" sz="2000" b="1" dirty="0"/>
              <a:t> </a:t>
            </a:r>
            <a:r>
              <a:rPr lang="es-ES" sz="2000" b="1" dirty="0" err="1"/>
              <a:t>dun</a:t>
            </a:r>
            <a:r>
              <a:rPr lang="es-ES" sz="2000" b="1" dirty="0"/>
              <a:t> periódico aparecido en Cambados no 1907 que </a:t>
            </a:r>
            <a:r>
              <a:rPr lang="es-ES" sz="2000" b="1" dirty="0" err="1"/>
              <a:t>acadou</a:t>
            </a:r>
            <a:r>
              <a:rPr lang="es-ES" sz="2000" b="1" dirty="0"/>
              <a:t> nove números. Entre os </a:t>
            </a:r>
            <a:r>
              <a:rPr lang="es-ES" sz="2000" b="1" dirty="0" err="1"/>
              <a:t>seus</a:t>
            </a:r>
            <a:r>
              <a:rPr lang="es-ES" sz="2000" b="1" dirty="0"/>
              <a:t> colaboradores destaca Ramón Cabanillas.</a:t>
            </a:r>
          </a:p>
          <a:p>
            <a:endParaRPr lang="es-ES" sz="20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" y="2708920"/>
            <a:ext cx="9144000" cy="266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260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"/>
            <a:ext cx="7772400" cy="836712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0033CC"/>
                </a:solidFill>
              </a:rPr>
              <a:t>LITERATURA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445532" y="713445"/>
            <a:ext cx="453650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i="1" dirty="0" err="1"/>
              <a:t>Salnés</a:t>
            </a:r>
            <a:r>
              <a:rPr lang="pt-BR" sz="1600" b="1" i="1" dirty="0"/>
              <a:t> </a:t>
            </a:r>
            <a:r>
              <a:rPr lang="pt-BR" sz="1600" b="1" i="1" dirty="0" err="1"/>
              <a:t>antergo</a:t>
            </a:r>
            <a:r>
              <a:rPr lang="pt-BR" sz="1600" b="1" i="1" dirty="0"/>
              <a:t> e saudoso, terra sagra e </a:t>
            </a:r>
            <a:r>
              <a:rPr lang="pt-BR" sz="1600" b="1" i="1" dirty="0" err="1"/>
              <a:t>petrucial</a:t>
            </a:r>
            <a:endParaRPr lang="es-ES" sz="1600" b="1" i="1" dirty="0"/>
          </a:p>
          <a:p>
            <a:r>
              <a:rPr lang="pt-BR" sz="1600" b="1" i="1" dirty="0"/>
              <a:t>farta de séculos, </a:t>
            </a:r>
            <a:r>
              <a:rPr lang="pt-BR" sz="1600" b="1" i="1" dirty="0" err="1"/>
              <a:t>chea</a:t>
            </a:r>
            <a:r>
              <a:rPr lang="pt-BR" sz="1600" b="1" i="1" dirty="0"/>
              <a:t> de amor e </a:t>
            </a:r>
            <a:r>
              <a:rPr lang="pt-BR" sz="1600" b="1" i="1" dirty="0" err="1"/>
              <a:t>dolor</a:t>
            </a:r>
            <a:r>
              <a:rPr lang="pt-BR" sz="1600" b="1" i="1" dirty="0"/>
              <a:t> de </a:t>
            </a:r>
            <a:r>
              <a:rPr lang="pt-BR" sz="1600" b="1" i="1" dirty="0" err="1"/>
              <a:t>nai</a:t>
            </a:r>
            <a:r>
              <a:rPr lang="pt-BR" sz="1600" b="1" i="1" dirty="0"/>
              <a:t>.</a:t>
            </a:r>
            <a:endParaRPr lang="es-ES" sz="1600" b="1" i="1" dirty="0"/>
          </a:p>
          <a:p>
            <a:r>
              <a:rPr lang="pt-BR" sz="1600" b="1" i="1" dirty="0"/>
              <a:t> </a:t>
            </a:r>
            <a:endParaRPr lang="es-ES" sz="1600" b="1" i="1" dirty="0"/>
          </a:p>
          <a:p>
            <a:r>
              <a:rPr lang="es-ES" sz="1600" b="1" i="1" dirty="0" err="1"/>
              <a:t>Unha</a:t>
            </a:r>
            <a:r>
              <a:rPr lang="es-ES" sz="1600" b="1" i="1" dirty="0"/>
              <a:t> </a:t>
            </a:r>
            <a:r>
              <a:rPr lang="es-ES" sz="1600" b="1" i="1" dirty="0" err="1"/>
              <a:t>ermida</a:t>
            </a:r>
            <a:r>
              <a:rPr lang="es-ES" sz="1600" b="1" i="1" dirty="0"/>
              <a:t> cada </a:t>
            </a:r>
            <a:r>
              <a:rPr lang="pt-BR" sz="1600" b="1" i="1" dirty="0"/>
              <a:t>castro</a:t>
            </a:r>
            <a:r>
              <a:rPr lang="es-ES" sz="1600" b="1" i="1" dirty="0"/>
              <a:t>, cada </a:t>
            </a:r>
            <a:r>
              <a:rPr lang="pt-BR" sz="1600" b="1" i="1" dirty="0" err="1"/>
              <a:t>valgada</a:t>
            </a:r>
            <a:r>
              <a:rPr lang="es-ES" sz="1600" b="1" i="1" dirty="0"/>
              <a:t> un </a:t>
            </a:r>
            <a:r>
              <a:rPr lang="es-ES" sz="1600" b="1" i="1" dirty="0" err="1"/>
              <a:t>pinal</a:t>
            </a:r>
            <a:r>
              <a:rPr lang="es-ES" sz="1600" b="1" i="1" dirty="0"/>
              <a:t>,</a:t>
            </a:r>
          </a:p>
          <a:p>
            <a:r>
              <a:rPr lang="es-ES" sz="1600" b="1" i="1" dirty="0"/>
              <a:t>cada </a:t>
            </a:r>
            <a:r>
              <a:rPr lang="pt-BR" sz="1600" b="1" i="1" dirty="0" err="1"/>
              <a:t>camiño</a:t>
            </a:r>
            <a:r>
              <a:rPr lang="es-ES" sz="1600" b="1" i="1" dirty="0"/>
              <a:t> un cruceiro, cada </a:t>
            </a:r>
            <a:r>
              <a:rPr lang="pt-BR" sz="1600" b="1" i="1" dirty="0" err="1"/>
              <a:t>recuncho</a:t>
            </a:r>
            <a:r>
              <a:rPr lang="es-ES" sz="1600" b="1" i="1" dirty="0"/>
              <a:t> un </a:t>
            </a:r>
            <a:r>
              <a:rPr lang="es-ES" sz="1600" b="1" i="1" dirty="0" err="1"/>
              <a:t>fogar</a:t>
            </a:r>
            <a:r>
              <a:rPr lang="es-ES" sz="1600" b="1" i="1" dirty="0"/>
              <a:t>.</a:t>
            </a:r>
          </a:p>
          <a:p>
            <a:r>
              <a:rPr lang="es-ES" sz="1600" b="1" i="1" dirty="0"/>
              <a:t> </a:t>
            </a:r>
          </a:p>
          <a:p>
            <a:r>
              <a:rPr lang="es-ES" sz="1600" b="1" i="1" dirty="0" err="1"/>
              <a:t>Erbeiros</a:t>
            </a:r>
            <a:r>
              <a:rPr lang="pt-BR" sz="1600" b="1" i="1" dirty="0"/>
              <a:t> e </a:t>
            </a:r>
            <a:r>
              <a:rPr lang="es-ES" sz="1600" b="1" i="1" dirty="0" err="1"/>
              <a:t>milleirales</a:t>
            </a:r>
            <a:r>
              <a:rPr lang="pt-BR" sz="1600" b="1" i="1" dirty="0"/>
              <a:t> e </a:t>
            </a:r>
            <a:r>
              <a:rPr lang="es-ES" sz="1600" b="1" i="1" dirty="0"/>
              <a:t>viñas</a:t>
            </a:r>
            <a:r>
              <a:rPr lang="pt-BR" sz="1600" b="1" i="1" dirty="0"/>
              <a:t> na terra chá;</a:t>
            </a:r>
            <a:endParaRPr lang="es-ES" sz="1600" b="1" i="1" dirty="0"/>
          </a:p>
          <a:p>
            <a:r>
              <a:rPr lang="pt-BR" sz="1600" b="1" i="1" dirty="0"/>
              <a:t>o sol ó cair nas </a:t>
            </a:r>
            <a:r>
              <a:rPr lang="pt-BR" sz="1600" b="1" i="1" dirty="0" err="1"/>
              <a:t>ágoas</a:t>
            </a:r>
            <a:r>
              <a:rPr lang="pt-BR" sz="1600" b="1" i="1" dirty="0"/>
              <a:t> deixou o </a:t>
            </a:r>
            <a:r>
              <a:rPr lang="pt-BR" sz="1600" b="1" i="1" dirty="0" err="1"/>
              <a:t>ceo</a:t>
            </a:r>
            <a:r>
              <a:rPr lang="pt-BR" sz="1600" b="1" i="1" dirty="0"/>
              <a:t> a sangrar.</a:t>
            </a:r>
            <a:endParaRPr lang="es-ES" sz="1600" b="1" i="1" dirty="0"/>
          </a:p>
          <a:p>
            <a:r>
              <a:rPr lang="pt-BR" sz="1600" b="1" i="1" dirty="0"/>
              <a:t> </a:t>
            </a:r>
            <a:endParaRPr lang="es-ES" sz="1600" b="1" i="1" dirty="0"/>
          </a:p>
          <a:p>
            <a:r>
              <a:rPr lang="pt-BR" sz="1600" b="1" i="1" dirty="0"/>
              <a:t>O </a:t>
            </a:r>
            <a:r>
              <a:rPr lang="pt-BR" sz="1600" b="1" i="1" dirty="0" err="1"/>
              <a:t>Umia</a:t>
            </a:r>
            <a:r>
              <a:rPr lang="pt-BR" sz="1600" b="1" i="1" dirty="0"/>
              <a:t>, canso, </a:t>
            </a:r>
            <a:r>
              <a:rPr lang="pt-BR" sz="1600" b="1" i="1" dirty="0" err="1"/>
              <a:t>deitouse</a:t>
            </a:r>
            <a:r>
              <a:rPr lang="pt-BR" sz="1600" b="1" i="1" dirty="0"/>
              <a:t> nas </a:t>
            </a:r>
            <a:r>
              <a:rPr lang="es-ES" sz="1600" b="1" i="1" dirty="0" err="1"/>
              <a:t>xunqueiras</a:t>
            </a:r>
            <a:r>
              <a:rPr lang="pt-BR" sz="1600" b="1" i="1" dirty="0"/>
              <a:t> de </a:t>
            </a:r>
            <a:r>
              <a:rPr lang="pt-BR" sz="1600" b="1" i="1" dirty="0" err="1"/>
              <a:t>Sisán</a:t>
            </a:r>
            <a:r>
              <a:rPr lang="pt-BR" sz="1600" b="1" i="1" dirty="0"/>
              <a:t>;</a:t>
            </a:r>
            <a:endParaRPr lang="es-ES" sz="1600" b="1" i="1" dirty="0"/>
          </a:p>
          <a:p>
            <a:r>
              <a:rPr lang="pt-BR" sz="1600" b="1" i="1" dirty="0"/>
              <a:t>o pai </a:t>
            </a:r>
            <a:r>
              <a:rPr lang="pt-BR" sz="1600" b="1" i="1" dirty="0" err="1"/>
              <a:t>Castrove</a:t>
            </a:r>
            <a:r>
              <a:rPr lang="pt-BR" sz="1600" b="1" i="1" dirty="0"/>
              <a:t>, na estrema, </a:t>
            </a:r>
            <a:r>
              <a:rPr lang="pt-BR" sz="1600" b="1" i="1" dirty="0" err="1"/>
              <a:t>pon</a:t>
            </a:r>
            <a:r>
              <a:rPr lang="pt-BR" sz="1600" b="1" i="1" dirty="0"/>
              <a:t> os </a:t>
            </a:r>
            <a:r>
              <a:rPr lang="pt-BR" sz="1600" b="1" i="1" dirty="0" err="1"/>
              <a:t>ollos</a:t>
            </a:r>
            <a:r>
              <a:rPr lang="pt-BR" sz="1600" b="1" i="1" dirty="0"/>
              <a:t> </a:t>
            </a:r>
            <a:r>
              <a:rPr lang="pt-BR" sz="1600" b="1" i="1" dirty="0" err="1"/>
              <a:t>alén</a:t>
            </a:r>
            <a:r>
              <a:rPr lang="pt-BR" sz="1600" b="1" i="1" dirty="0"/>
              <a:t> mar.</a:t>
            </a:r>
            <a:endParaRPr lang="es-ES" sz="1600" b="1" i="1" dirty="0"/>
          </a:p>
          <a:p>
            <a:r>
              <a:rPr lang="pt-BR" sz="1600" b="1" i="1" cap="all" dirty="0"/>
              <a:t>...</a:t>
            </a:r>
            <a:endParaRPr lang="es-ES" sz="1600" b="1" i="1" dirty="0"/>
          </a:p>
          <a:p>
            <a:r>
              <a:rPr lang="pt-BR" sz="1600" b="1" i="1" dirty="0"/>
              <a:t>Terra de </a:t>
            </a:r>
            <a:r>
              <a:rPr lang="pt-BR" sz="1600" b="1" i="1" dirty="0" err="1"/>
              <a:t>Salnés</a:t>
            </a:r>
            <a:r>
              <a:rPr lang="pt-BR" sz="1600" b="1" i="1" dirty="0"/>
              <a:t>. Outono. A caída do </a:t>
            </a:r>
            <a:r>
              <a:rPr lang="pt-BR" sz="1600" b="1" i="1" dirty="0" err="1"/>
              <a:t>serán</a:t>
            </a:r>
            <a:r>
              <a:rPr lang="pt-BR" sz="1600" b="1" i="1" dirty="0"/>
              <a:t>.</a:t>
            </a:r>
            <a:endParaRPr lang="es-ES" sz="1600" b="1" i="1" dirty="0"/>
          </a:p>
          <a:p>
            <a:r>
              <a:rPr lang="pt-BR" sz="1600" b="1" i="1" dirty="0"/>
              <a:t>Os carros na </a:t>
            </a:r>
            <a:r>
              <a:rPr lang="pt-BR" sz="1600" b="1" i="1" dirty="0" err="1"/>
              <a:t>corredoira</a:t>
            </a:r>
            <a:r>
              <a:rPr lang="pt-BR" sz="1600" b="1" i="1" dirty="0"/>
              <a:t>, </a:t>
            </a:r>
            <a:r>
              <a:rPr lang="pt-BR" sz="1600" b="1" i="1" dirty="0" err="1"/>
              <a:t>chirra</a:t>
            </a:r>
            <a:r>
              <a:rPr lang="pt-BR" sz="1600" b="1" i="1" dirty="0"/>
              <a:t> que te </a:t>
            </a:r>
            <a:r>
              <a:rPr lang="pt-BR" sz="1600" b="1" i="1" dirty="0" err="1"/>
              <a:t>chirrarás</a:t>
            </a:r>
            <a:r>
              <a:rPr lang="pt-BR" sz="1600" b="1" i="1" dirty="0"/>
              <a:t>.</a:t>
            </a:r>
            <a:endParaRPr lang="es-ES" sz="1600" b="1" i="1" dirty="0"/>
          </a:p>
          <a:p>
            <a:r>
              <a:rPr lang="pt-BR" sz="1600" b="1" i="1" dirty="0"/>
              <a:t> </a:t>
            </a:r>
            <a:endParaRPr lang="es-ES" sz="1600" b="1" i="1" dirty="0"/>
          </a:p>
          <a:p>
            <a:endParaRPr lang="es-ES" sz="1600" b="1" i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7164288" y="4005064"/>
            <a:ext cx="16561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VENDIMA EN SALNÉS</a:t>
            </a:r>
          </a:p>
          <a:p>
            <a:r>
              <a:rPr lang="es-ES" sz="1400" b="1" dirty="0"/>
              <a:t>“Poesías </a:t>
            </a:r>
            <a:r>
              <a:rPr lang="es-ES" sz="1400" b="1" dirty="0" err="1"/>
              <a:t>Ventureiras</a:t>
            </a:r>
            <a:r>
              <a:rPr lang="es-ES" sz="1400" b="1" dirty="0"/>
              <a:t>”</a:t>
            </a:r>
          </a:p>
          <a:p>
            <a:r>
              <a:rPr lang="es-ES" sz="1400" b="1" dirty="0"/>
              <a:t>RAMÓN CABANILLAS</a:t>
            </a:r>
          </a:p>
          <a:p>
            <a:r>
              <a:rPr lang="es-ES" sz="1400" b="1" dirty="0"/>
              <a:t> </a:t>
            </a:r>
          </a:p>
          <a:p>
            <a:endParaRPr lang="es-ES" sz="1400" dirty="0"/>
          </a:p>
        </p:txBody>
      </p:sp>
      <p:pic>
        <p:nvPicPr>
          <p:cNvPr id="114690" name="Picture 4" descr="UMIA-EST-SO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2" t="24583" r="-2872" b="371"/>
          <a:stretch>
            <a:fillRect/>
          </a:stretch>
        </p:blipFill>
        <p:spPr bwMode="auto">
          <a:xfrm>
            <a:off x="2483768" y="4224095"/>
            <a:ext cx="4281906" cy="24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426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"/>
            <a:ext cx="7772400" cy="836712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0033CC"/>
                </a:solidFill>
              </a:rPr>
              <a:t>PROBLEMAS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59532" y="692696"/>
            <a:ext cx="8424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Contaminación por </a:t>
            </a:r>
            <a:r>
              <a:rPr lang="es-ES" sz="2000" b="1" dirty="0" err="1"/>
              <a:t>resíduos</a:t>
            </a:r>
            <a:r>
              <a:rPr lang="es-ES" sz="2000" b="1" dirty="0"/>
              <a:t> </a:t>
            </a:r>
            <a:r>
              <a:rPr lang="es-ES" sz="2000" b="1" dirty="0" err="1"/>
              <a:t>urbáns</a:t>
            </a:r>
            <a:r>
              <a:rPr lang="es-ES" sz="2000" b="1" dirty="0"/>
              <a:t> (é </a:t>
            </a:r>
            <a:r>
              <a:rPr lang="es-ES" sz="2000" b="1" dirty="0" err="1"/>
              <a:t>unha</a:t>
            </a:r>
            <a:r>
              <a:rPr lang="es-ES" sz="2000" b="1" dirty="0"/>
              <a:t> zona </a:t>
            </a:r>
            <a:r>
              <a:rPr lang="es-ES" sz="2000" b="1" dirty="0" err="1"/>
              <a:t>densamense</a:t>
            </a:r>
            <a:r>
              <a:rPr lang="es-ES" sz="2000" b="1" dirty="0"/>
              <a:t> </a:t>
            </a:r>
            <a:r>
              <a:rPr lang="es-ES" sz="2000" b="1" dirty="0" err="1"/>
              <a:t>poboada</a:t>
            </a:r>
            <a:r>
              <a:rPr lang="es-ES" sz="2000" b="1" dirty="0"/>
              <a:t>), agrícolas e </a:t>
            </a:r>
            <a:r>
              <a:rPr lang="es-ES" sz="2000" b="1" dirty="0" err="1"/>
              <a:t>industriais</a:t>
            </a:r>
            <a:r>
              <a:rPr lang="es-ES" sz="2000" b="1" dirty="0"/>
              <a:t>; </a:t>
            </a:r>
            <a:r>
              <a:rPr lang="es-ES" sz="2000" b="1" dirty="0" err="1"/>
              <a:t>destrución</a:t>
            </a:r>
            <a:r>
              <a:rPr lang="es-ES" sz="2000" b="1" dirty="0"/>
              <a:t> da </a:t>
            </a:r>
            <a:r>
              <a:rPr lang="es-ES" sz="2000" b="1" dirty="0" err="1"/>
              <a:t>vexetación</a:t>
            </a:r>
            <a:r>
              <a:rPr lang="es-ES" sz="2000" b="1" dirty="0"/>
              <a:t> de </a:t>
            </a:r>
            <a:r>
              <a:rPr lang="es-ES" sz="2000" b="1" dirty="0" err="1"/>
              <a:t>ribeira</a:t>
            </a:r>
            <a:r>
              <a:rPr lang="es-ES" sz="2000" b="1" dirty="0"/>
              <a:t> por obras e </a:t>
            </a:r>
            <a:r>
              <a:rPr lang="es-ES" sz="2000" b="1" dirty="0" err="1"/>
              <a:t>explotacións</a:t>
            </a:r>
            <a:r>
              <a:rPr lang="es-ES" sz="2000" b="1" dirty="0"/>
              <a:t> agrícolas; alteración de ecosistemas e do caudal por </a:t>
            </a:r>
            <a:r>
              <a:rPr lang="es-ES" sz="2000" b="1" dirty="0" err="1"/>
              <a:t>encoros</a:t>
            </a:r>
            <a:r>
              <a:rPr lang="es-ES" sz="2000" b="1" dirty="0"/>
              <a:t>; </a:t>
            </a:r>
            <a:r>
              <a:rPr lang="es-ES" sz="2000" b="1" dirty="0" err="1"/>
              <a:t>presenza</a:t>
            </a:r>
            <a:r>
              <a:rPr lang="es-ES" sz="2000" b="1" dirty="0"/>
              <a:t> de especies invasoras (</a:t>
            </a:r>
            <a:r>
              <a:rPr lang="es-ES" sz="2000" b="1" dirty="0" err="1"/>
              <a:t>cangrexo</a:t>
            </a:r>
            <a:r>
              <a:rPr lang="es-ES" sz="2000" b="1" dirty="0"/>
              <a:t> de río americano, mimosas, peste de </a:t>
            </a:r>
            <a:r>
              <a:rPr lang="es-ES" sz="2000" b="1" dirty="0" err="1"/>
              <a:t>auga</a:t>
            </a:r>
            <a:r>
              <a:rPr lang="es-ES" sz="2000" b="1" dirty="0"/>
              <a:t>, </a:t>
            </a:r>
            <a:r>
              <a:rPr lang="es-ES" sz="2000" b="1" dirty="0" err="1"/>
              <a:t>fentos</a:t>
            </a:r>
            <a:r>
              <a:rPr lang="es-ES" sz="2000" b="1" dirty="0"/>
              <a:t> de </a:t>
            </a:r>
            <a:r>
              <a:rPr lang="es-ES" sz="2000" b="1" dirty="0" err="1"/>
              <a:t>auga</a:t>
            </a:r>
            <a:r>
              <a:rPr lang="es-ES" sz="2000" b="1" dirty="0"/>
              <a:t> (</a:t>
            </a:r>
            <a:r>
              <a:rPr lang="es-ES" sz="2000" b="1" i="1" dirty="0" err="1"/>
              <a:t>Azolla</a:t>
            </a:r>
            <a:r>
              <a:rPr lang="es-ES" sz="2000" b="1" dirty="0"/>
              <a:t>); eutrofización…</a:t>
            </a:r>
          </a:p>
        </p:txBody>
      </p:sp>
      <p:pic>
        <p:nvPicPr>
          <p:cNvPr id="8" name="Picture 6" descr="DESAU-CALD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5"/>
          <a:stretch/>
        </p:blipFill>
        <p:spPr bwMode="auto">
          <a:xfrm>
            <a:off x="4918994" y="3212976"/>
            <a:ext cx="4124417" cy="3291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492896"/>
            <a:ext cx="4613575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107504" y="5931820"/>
            <a:ext cx="4015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Depuradora de </a:t>
            </a:r>
            <a:r>
              <a:rPr lang="es-ES" b="1" dirty="0" err="1"/>
              <a:t>augas</a:t>
            </a:r>
            <a:r>
              <a:rPr lang="es-ES" b="1" dirty="0"/>
              <a:t> </a:t>
            </a:r>
            <a:r>
              <a:rPr lang="es-ES" b="1" dirty="0" err="1"/>
              <a:t>residuais</a:t>
            </a:r>
            <a:r>
              <a:rPr lang="es-ES" b="1" dirty="0"/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9049547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3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25" y="2770718"/>
            <a:ext cx="412908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3" name="4 Imagen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3375"/>
            <a:ext cx="4589462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4" name="5 CuadroTexto"/>
          <p:cNvSpPr txBox="1">
            <a:spLocks noChangeArrowheads="1"/>
          </p:cNvSpPr>
          <p:nvPr/>
        </p:nvSpPr>
        <p:spPr bwMode="auto">
          <a:xfrm>
            <a:off x="5292080" y="692696"/>
            <a:ext cx="2808312" cy="1631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" sz="1800" b="1" dirty="0">
                <a:latin typeface="+mn-lt"/>
                <a:cs typeface="Arial" charset="0"/>
              </a:rPr>
              <a:t>VERQUIDOS ACCIDENTAIS</a:t>
            </a:r>
          </a:p>
          <a:p>
            <a:pPr eaLnBrk="1" hangingPunct="1"/>
            <a:r>
              <a:rPr lang="es-ES" sz="1800" b="1" dirty="0" err="1">
                <a:latin typeface="+mn-lt"/>
                <a:cs typeface="Arial" charset="0"/>
              </a:rPr>
              <a:t>Brentang</a:t>
            </a:r>
            <a:r>
              <a:rPr lang="es-ES" sz="1800" b="1" dirty="0">
                <a:latin typeface="+mn-lt"/>
                <a:cs typeface="Arial" charset="0"/>
              </a:rPr>
              <a:t>, Caldas 2006</a:t>
            </a:r>
          </a:p>
          <a:p>
            <a:pPr eaLnBrk="1" hangingPunct="1"/>
            <a:r>
              <a:rPr lang="es-ES" sz="1600" b="1" dirty="0"/>
              <a:t>A explosión e posterior </a:t>
            </a:r>
            <a:r>
              <a:rPr lang="es-ES" sz="1600" b="1" dirty="0" err="1"/>
              <a:t>verquido</a:t>
            </a:r>
            <a:r>
              <a:rPr lang="es-ES" sz="1600" b="1" dirty="0"/>
              <a:t> de químicos </a:t>
            </a:r>
            <a:r>
              <a:rPr lang="es-ES" sz="1600" b="1" dirty="0" err="1"/>
              <a:t>ao</a:t>
            </a:r>
            <a:r>
              <a:rPr lang="es-ES" sz="1600" b="1" dirty="0"/>
              <a:t> </a:t>
            </a:r>
            <a:r>
              <a:rPr lang="es-ES" sz="1600" b="1" dirty="0" err="1"/>
              <a:t>Umia</a:t>
            </a:r>
            <a:r>
              <a:rPr lang="es-ES" sz="1600" b="1" dirty="0"/>
              <a:t> </a:t>
            </a:r>
            <a:r>
              <a:rPr lang="es-ES" sz="1600" b="1" dirty="0" err="1"/>
              <a:t>ocasionou</a:t>
            </a:r>
            <a:r>
              <a:rPr lang="es-ES" sz="1600" b="1" dirty="0"/>
              <a:t> a </a:t>
            </a:r>
            <a:r>
              <a:rPr lang="es-ES" sz="1600" b="1" dirty="0" err="1"/>
              <a:t>maior</a:t>
            </a:r>
            <a:r>
              <a:rPr lang="es-ES" sz="1600" b="1" dirty="0"/>
              <a:t> catástrofe ambiental, ata o momento </a:t>
            </a:r>
          </a:p>
        </p:txBody>
      </p:sp>
    </p:spTree>
    <p:extLst>
      <p:ext uri="{BB962C8B-B14F-4D97-AF65-F5344CB8AC3E}">
        <p14:creationId xmlns:p14="http://schemas.microsoft.com/office/powerpoint/2010/main" val="5586471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8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54"/>
          <a:stretch>
            <a:fillRect/>
          </a:stretch>
        </p:blipFill>
        <p:spPr bwMode="auto">
          <a:xfrm>
            <a:off x="53975" y="41275"/>
            <a:ext cx="438785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Picture 4" descr="LIXO-ESTEIRO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79800"/>
            <a:ext cx="44958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Picture 5" descr="CALDAS-MU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0"/>
            <a:ext cx="44196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9" name="Picture 6" descr="PRES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486150"/>
            <a:ext cx="44958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50" name="Text Box 5"/>
          <p:cNvSpPr txBox="1">
            <a:spLocks noChangeArrowheads="1"/>
          </p:cNvSpPr>
          <p:nvPr/>
        </p:nvSpPr>
        <p:spPr bwMode="auto">
          <a:xfrm>
            <a:off x="12700" y="3143250"/>
            <a:ext cx="635952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>
                <a:latin typeface="+mn-lt"/>
                <a:cs typeface="Arial" charset="0"/>
              </a:rPr>
              <a:t>Construcións: encoros, muros, recheos…</a:t>
            </a:r>
            <a:endParaRPr lang="es-ES" sz="1800" b="1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4440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00FCF5A-19BD-620A-2853-A2DDC3A7A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44291">
            <a:off x="5015716" y="3360113"/>
            <a:ext cx="3618556" cy="296534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897018C-5DC6-1416-8FFD-AA4A4DC4B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7" y="3933056"/>
            <a:ext cx="4572000" cy="257519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DC0A3E0-EAFE-276C-37FD-2E38170B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757" y="0"/>
            <a:ext cx="5946243" cy="3429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5E2479-7C5B-A9E3-E557-59B0A3F89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8545">
            <a:off x="527543" y="520456"/>
            <a:ext cx="3254720" cy="174446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2AB7C71-1A6E-8428-3EE7-331C5876AFF5}"/>
              </a:ext>
            </a:extLst>
          </p:cNvPr>
          <p:cNvSpPr txBox="1"/>
          <p:nvPr/>
        </p:nvSpPr>
        <p:spPr>
          <a:xfrm>
            <a:off x="351140" y="2830614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dirty="0"/>
              <a:t>A construción do encoro</a:t>
            </a:r>
          </a:p>
          <a:p>
            <a:r>
              <a:rPr lang="gl-ES" b="1" dirty="0"/>
              <a:t>De Caldas </a:t>
            </a:r>
            <a:r>
              <a:rPr lang="gl-ES" b="1" dirty="0" err="1"/>
              <a:t>recibeu</a:t>
            </a:r>
            <a:r>
              <a:rPr lang="gl-ES" b="1" dirty="0"/>
              <a:t> moita  contestación social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4995634-31AE-C280-975D-3D0B2D14A3F8}"/>
              </a:ext>
            </a:extLst>
          </p:cNvPr>
          <p:cNvSpPr txBox="1"/>
          <p:nvPr/>
        </p:nvSpPr>
        <p:spPr>
          <a:xfrm>
            <a:off x="7256104" y="3753944"/>
            <a:ext cx="1800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l-ES" sz="1400" b="1" i="0" dirty="0">
                <a:solidFill>
                  <a:srgbClr val="666666"/>
                </a:solidFill>
                <a:effectLst/>
                <a:latin typeface="georgia" panose="02040502050405020303" pitchFamily="18" charset="0"/>
              </a:rPr>
              <a:t>04/08/1999</a:t>
            </a:r>
            <a:endParaRPr lang="gl-ES" sz="1400" dirty="0"/>
          </a:p>
        </p:txBody>
      </p:sp>
    </p:spTree>
    <p:extLst>
      <p:ext uri="{BB962C8B-B14F-4D97-AF65-F5344CB8AC3E}">
        <p14:creationId xmlns:p14="http://schemas.microsoft.com/office/powerpoint/2010/main" val="22304796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87C6B34E-60A0-52F7-3D81-E40AEAF8F4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/>
          <a:stretch>
            <a:fillRect/>
          </a:stretch>
        </p:blipFill>
        <p:spPr bwMode="auto">
          <a:xfrm>
            <a:off x="248217" y="3401169"/>
            <a:ext cx="5691935" cy="327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9FBFF414-344A-2BEE-9CD8-5099A34CF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84" y="140869"/>
            <a:ext cx="4207199" cy="315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B7D1276-71AE-4034-6CB6-AC538228272D}"/>
              </a:ext>
            </a:extLst>
          </p:cNvPr>
          <p:cNvSpPr txBox="1"/>
          <p:nvPr/>
        </p:nvSpPr>
        <p:spPr>
          <a:xfrm>
            <a:off x="4546823" y="404664"/>
            <a:ext cx="396044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dirty="0"/>
              <a:t>O máis recente e </a:t>
            </a:r>
            <a:r>
              <a:rPr lang="gl-ES" b="1" dirty="0" err="1"/>
              <a:t>mostruoso</a:t>
            </a:r>
            <a:r>
              <a:rPr lang="gl-ES" b="1" dirty="0"/>
              <a:t>, a barreira de pedras construída para a captación de auga da Toxa. </a:t>
            </a:r>
          </a:p>
          <a:p>
            <a:r>
              <a:rPr lang="gl-ES" sz="1600" b="1" dirty="0"/>
              <a:t>O río é o que está á dereita e non hai máis.</a:t>
            </a:r>
          </a:p>
          <a:p>
            <a:r>
              <a:rPr lang="gl-ES" sz="1600" b="1" dirty="0"/>
              <a:t>(Outubro 2026)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A8C252D-14E9-2E9A-EB79-CA8B34EA30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500" r="12500"/>
          <a:stretch>
            <a:fillRect/>
          </a:stretch>
        </p:blipFill>
        <p:spPr>
          <a:xfrm>
            <a:off x="6120172" y="2348880"/>
            <a:ext cx="2916324" cy="388843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BBBCFB4-87F1-C030-AB40-70F8C2BFF724}"/>
              </a:ext>
            </a:extLst>
          </p:cNvPr>
          <p:cNvSpPr txBox="1"/>
          <p:nvPr/>
        </p:nvSpPr>
        <p:spPr>
          <a:xfrm>
            <a:off x="6120172" y="6244721"/>
            <a:ext cx="2628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600" b="1" dirty="0"/>
              <a:t>Isto era o que había antes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109780-49B8-8144-851F-2A3E120B390D}"/>
              </a:ext>
            </a:extLst>
          </p:cNvPr>
          <p:cNvSpPr txBox="1"/>
          <p:nvPr/>
        </p:nvSpPr>
        <p:spPr>
          <a:xfrm>
            <a:off x="4546823" y="2330599"/>
            <a:ext cx="1393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600" b="1" dirty="0"/>
              <a:t>Manifestación contra este despropósito</a:t>
            </a:r>
          </a:p>
        </p:txBody>
      </p:sp>
    </p:spTree>
    <p:extLst>
      <p:ext uri="{BB962C8B-B14F-4D97-AF65-F5344CB8AC3E}">
        <p14:creationId xmlns:p14="http://schemas.microsoft.com/office/powerpoint/2010/main" val="3185865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2D5C687-7923-FF41-E89C-B256BFD34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167"/>
            <a:ext cx="9144000" cy="646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8638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D135753-F672-B07C-BDFB-21CE10A1C4D9}"/>
              </a:ext>
            </a:extLst>
          </p:cNvPr>
          <p:cNvSpPr txBox="1"/>
          <p:nvPr/>
        </p:nvSpPr>
        <p:spPr>
          <a:xfrm>
            <a:off x="179512" y="118880"/>
            <a:ext cx="40324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2400" b="1" dirty="0"/>
              <a:t>AS AREIRAS DO UMIA</a:t>
            </a:r>
          </a:p>
          <a:p>
            <a:r>
              <a:rPr lang="gl-ES" b="1" dirty="0"/>
              <a:t>Desde a década de 1960 asentáronse en varios lugares do curso baixo do </a:t>
            </a:r>
            <a:r>
              <a:rPr lang="gl-ES" b="1" dirty="0" err="1"/>
              <a:t>Umia</a:t>
            </a:r>
            <a:r>
              <a:rPr lang="gl-ES" b="1" dirty="0"/>
              <a:t> (Cambados e Ribadumia) instalacións para a extracción de area o que causou problemas no río e nos bancos marisqueiros da desembocadura.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79AB16A-E0BD-5CA2-4643-7FEB5BF74EA6}"/>
              </a:ext>
            </a:extLst>
          </p:cNvPr>
          <p:cNvSpPr txBox="1"/>
          <p:nvPr/>
        </p:nvSpPr>
        <p:spPr>
          <a:xfrm>
            <a:off x="106009" y="5341067"/>
            <a:ext cx="397622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400" b="1" u="none" strike="noStrike" dirty="0">
                <a:effectLst/>
                <a:latin typeface="Google Sans Flex"/>
              </a:rPr>
              <a:t>As mariscadoras de Cambados </a:t>
            </a:r>
            <a:r>
              <a:rPr lang="pt-BR" sz="1400" b="1" u="none" strike="noStrike" dirty="0" err="1">
                <a:effectLst/>
                <a:latin typeface="Google Sans Flex"/>
              </a:rPr>
              <a:t>protagonizaron</a:t>
            </a:r>
            <a:r>
              <a:rPr lang="pt-BR" sz="1400" b="1" u="none" strike="noStrike" dirty="0">
                <a:effectLst/>
                <a:latin typeface="Google Sans Flex"/>
              </a:rPr>
              <a:t> fortes </a:t>
            </a:r>
            <a:r>
              <a:rPr lang="pt-BR" sz="1400" b="1" u="none" strike="noStrike" dirty="0" err="1">
                <a:effectLst/>
                <a:latin typeface="Google Sans Flex"/>
              </a:rPr>
              <a:t>mobilizacións</a:t>
            </a:r>
            <a:r>
              <a:rPr lang="pt-BR" sz="1400" b="1" u="none" strike="noStrike" dirty="0">
                <a:effectLst/>
                <a:latin typeface="Google Sans Flex"/>
              </a:rPr>
              <a:t> no ano 1975. </a:t>
            </a:r>
            <a:r>
              <a:rPr lang="pt-BR" sz="1400" b="1" u="none" strike="noStrike" dirty="0" err="1">
                <a:effectLst/>
                <a:latin typeface="Google Sans Flex"/>
              </a:rPr>
              <a:t>Grazas</a:t>
            </a:r>
            <a:r>
              <a:rPr lang="pt-BR" sz="1400" b="1" u="none" strike="noStrike" dirty="0">
                <a:effectLst/>
                <a:latin typeface="Google Sans Flex"/>
              </a:rPr>
              <a:t> á </a:t>
            </a:r>
            <a:r>
              <a:rPr lang="pt-BR" sz="1400" b="1" u="none" strike="noStrike" dirty="0" err="1">
                <a:effectLst/>
                <a:latin typeface="Google Sans Flex"/>
              </a:rPr>
              <a:t>presión</a:t>
            </a:r>
            <a:r>
              <a:rPr lang="pt-BR" sz="1400" b="1" u="none" strike="noStrike" dirty="0">
                <a:effectLst/>
                <a:latin typeface="Google Sans Flex"/>
              </a:rPr>
              <a:t> social, </a:t>
            </a:r>
            <a:r>
              <a:rPr lang="pt-BR" sz="1400" b="1" u="none" strike="noStrike" dirty="0" err="1">
                <a:effectLst/>
                <a:latin typeface="Google Sans Flex"/>
              </a:rPr>
              <a:t>conseguiron</a:t>
            </a:r>
            <a:r>
              <a:rPr lang="pt-BR" sz="1400" b="1" u="none" strike="noStrike" dirty="0">
                <a:effectLst/>
                <a:latin typeface="Google Sans Flex"/>
              </a:rPr>
              <a:t> que se </a:t>
            </a:r>
            <a:r>
              <a:rPr lang="pt-BR" sz="1400" b="1" u="none" strike="noStrike" dirty="0" err="1">
                <a:effectLst/>
                <a:latin typeface="Google Sans Flex"/>
              </a:rPr>
              <a:t>decretase</a:t>
            </a:r>
            <a:r>
              <a:rPr lang="pt-BR" sz="1400" b="1" u="none" strike="noStrike" dirty="0">
                <a:effectLst/>
                <a:latin typeface="Google Sans Flex"/>
              </a:rPr>
              <a:t> a clausura definitiva das </a:t>
            </a:r>
            <a:r>
              <a:rPr lang="pt-BR" sz="1400" b="1" u="none" strike="noStrike" dirty="0" err="1">
                <a:effectLst/>
                <a:latin typeface="Google Sans Flex"/>
              </a:rPr>
              <a:t>areeeiras</a:t>
            </a:r>
            <a:r>
              <a:rPr lang="pt-BR" sz="1400" b="1" u="none" strike="noStrike" dirty="0">
                <a:effectLst/>
                <a:latin typeface="Google Sans Flex"/>
              </a:rPr>
              <a:t>. </a:t>
            </a:r>
          </a:p>
          <a:p>
            <a:pPr>
              <a:buNone/>
            </a:pPr>
            <a:r>
              <a:rPr lang="pt-BR" sz="1400" b="1" u="none" strike="noStrike" dirty="0">
                <a:effectLst/>
                <a:latin typeface="Google Sans Flex"/>
              </a:rPr>
              <a:t>Un fito fundamental na historia do </a:t>
            </a:r>
            <a:r>
              <a:rPr lang="pt-BR" sz="1400" b="1" u="none" strike="noStrike" dirty="0" err="1">
                <a:effectLst/>
                <a:latin typeface="Google Sans Flex"/>
              </a:rPr>
              <a:t>asociacionismo</a:t>
            </a:r>
            <a:r>
              <a:rPr lang="pt-BR" sz="1400" b="1" u="none" strike="noStrike" dirty="0">
                <a:effectLst/>
                <a:latin typeface="Google Sans Flex"/>
              </a:rPr>
              <a:t> </a:t>
            </a:r>
            <a:r>
              <a:rPr lang="pt-BR" sz="1400" b="1" u="none" strike="noStrike" dirty="0" err="1">
                <a:effectLst/>
                <a:latin typeface="Google Sans Flex"/>
              </a:rPr>
              <a:t>mariñeiro</a:t>
            </a:r>
            <a:r>
              <a:rPr lang="pt-BR" sz="1400" b="1" u="none" strike="noStrike" dirty="0">
                <a:effectLst/>
                <a:latin typeface="Google Sans Flex"/>
              </a:rPr>
              <a:t> e do </a:t>
            </a:r>
            <a:r>
              <a:rPr lang="pt-BR" sz="1400" b="1" u="none" strike="noStrike" dirty="0" err="1">
                <a:effectLst/>
                <a:latin typeface="Google Sans Flex"/>
              </a:rPr>
              <a:t>ecoloxismo</a:t>
            </a:r>
            <a:r>
              <a:rPr lang="pt-BR" sz="1400" b="1" u="none" strike="noStrike" dirty="0">
                <a:effectLst/>
                <a:latin typeface="Google Sans Flex"/>
              </a:rPr>
              <a:t> </a:t>
            </a:r>
            <a:r>
              <a:rPr lang="pt-BR" sz="1400" b="1" u="none" strike="noStrike" dirty="0" err="1">
                <a:effectLst/>
                <a:latin typeface="Google Sans Flex"/>
              </a:rPr>
              <a:t>en</a:t>
            </a:r>
            <a:r>
              <a:rPr lang="pt-BR" sz="1400" b="1" u="none" strike="noStrike" dirty="0">
                <a:effectLst/>
                <a:latin typeface="Google Sans Flex"/>
              </a:rPr>
              <a:t> Galicia.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9A7DA44-D789-1DB3-5609-282603DC5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83923"/>
            <a:ext cx="4803608" cy="609015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218240B-1BC7-7385-B23A-AE6A0F066B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5"/>
          <a:stretch>
            <a:fillRect/>
          </a:stretch>
        </p:blipFill>
        <p:spPr>
          <a:xfrm>
            <a:off x="179512" y="2263892"/>
            <a:ext cx="3645642" cy="306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5867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611563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1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75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2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8"/>
          <a:stretch>
            <a:fillRect/>
          </a:stretch>
        </p:blipFill>
        <p:spPr bwMode="auto">
          <a:xfrm>
            <a:off x="179388" y="836613"/>
            <a:ext cx="46990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251520" y="5805487"/>
            <a:ext cx="2406650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 dirty="0">
                <a:latin typeface="+mn-lt"/>
                <a:cs typeface="Arial" charset="0"/>
              </a:rPr>
              <a:t>Eutrofización no </a:t>
            </a:r>
            <a:r>
              <a:rPr lang="es-ES_tradnl" sz="1800" b="1" dirty="0" err="1">
                <a:latin typeface="+mn-lt"/>
                <a:cs typeface="Arial" charset="0"/>
              </a:rPr>
              <a:t>encoro</a:t>
            </a:r>
            <a:r>
              <a:rPr lang="es-ES_tradnl" sz="1800" b="1" dirty="0">
                <a:latin typeface="+mn-lt"/>
                <a:cs typeface="Arial" charset="0"/>
              </a:rPr>
              <a:t> de Caldas</a:t>
            </a:r>
            <a:endParaRPr lang="es-ES" sz="1800" b="1" dirty="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84655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" y="457101"/>
            <a:ext cx="4224338" cy="316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95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3716338"/>
            <a:ext cx="447357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6" name="Text Box 5"/>
          <p:cNvSpPr txBox="1">
            <a:spLocks noChangeArrowheads="1"/>
          </p:cNvSpPr>
          <p:nvPr/>
        </p:nvSpPr>
        <p:spPr bwMode="auto">
          <a:xfrm>
            <a:off x="158750" y="15875"/>
            <a:ext cx="2406650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b="1">
                <a:latin typeface="+mn-lt"/>
                <a:cs typeface="Arial" charset="0"/>
              </a:rPr>
              <a:t>Enchentes</a:t>
            </a:r>
            <a:endParaRPr lang="es-ES" b="1">
              <a:latin typeface="+mn-lt"/>
              <a:cs typeface="Arial" charset="0"/>
            </a:endParaRPr>
          </a:p>
        </p:txBody>
      </p:sp>
      <p:pic>
        <p:nvPicPr>
          <p:cNvPr id="110597" name="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999" y="348456"/>
            <a:ext cx="4606925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8" name="7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/>
          <a:stretch>
            <a:fillRect/>
          </a:stretch>
        </p:blipFill>
        <p:spPr bwMode="auto">
          <a:xfrm>
            <a:off x="33338" y="3717925"/>
            <a:ext cx="4344987" cy="297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6056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5"/>
          <p:cNvSpPr txBox="1">
            <a:spLocks noChangeArrowheads="1"/>
          </p:cNvSpPr>
          <p:nvPr/>
        </p:nvSpPr>
        <p:spPr bwMode="auto">
          <a:xfrm>
            <a:off x="284163" y="404813"/>
            <a:ext cx="2406650" cy="7078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b="1" dirty="0">
                <a:latin typeface="+mn-lt"/>
                <a:cs typeface="Arial" charset="0"/>
              </a:rPr>
              <a:t>ESPECIES INVASORAS</a:t>
            </a:r>
            <a:endParaRPr lang="es-ES" b="1" dirty="0">
              <a:latin typeface="+mn-lt"/>
              <a:cs typeface="Arial" charset="0"/>
            </a:endParaRPr>
          </a:p>
        </p:txBody>
      </p:sp>
      <p:pic>
        <p:nvPicPr>
          <p:cNvPr id="1116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5" t="24527" b="9431"/>
          <a:stretch>
            <a:fillRect/>
          </a:stretch>
        </p:blipFill>
        <p:spPr bwMode="auto">
          <a:xfrm>
            <a:off x="4232275" y="154782"/>
            <a:ext cx="4497388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0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3376613"/>
            <a:ext cx="4668838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1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16063"/>
            <a:ext cx="3330575" cy="48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2" name="Text Box 5"/>
          <p:cNvSpPr txBox="1">
            <a:spLocks noChangeArrowheads="1"/>
          </p:cNvSpPr>
          <p:nvPr/>
        </p:nvSpPr>
        <p:spPr bwMode="auto">
          <a:xfrm>
            <a:off x="179512" y="6342496"/>
            <a:ext cx="3924300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>
                <a:latin typeface="+mn-lt"/>
                <a:cs typeface="Arial" charset="0"/>
              </a:rPr>
              <a:t>Cangrexo de río americano</a:t>
            </a:r>
            <a:endParaRPr lang="es-ES" sz="1800" b="1">
              <a:latin typeface="+mn-lt"/>
              <a:cs typeface="Arial" charset="0"/>
            </a:endParaRPr>
          </a:p>
        </p:txBody>
      </p:sp>
      <p:sp>
        <p:nvSpPr>
          <p:cNvPr id="111623" name="Text Box 5"/>
          <p:cNvSpPr txBox="1">
            <a:spLocks noChangeArrowheads="1"/>
          </p:cNvSpPr>
          <p:nvPr/>
        </p:nvSpPr>
        <p:spPr bwMode="auto">
          <a:xfrm>
            <a:off x="4219214" y="6455292"/>
            <a:ext cx="2408238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>
                <a:latin typeface="+mn-lt"/>
                <a:cs typeface="Arial" charset="0"/>
              </a:rPr>
              <a:t>Fento (</a:t>
            </a:r>
            <a:r>
              <a:rPr lang="es-ES_tradnl" sz="1800" b="1" i="1">
                <a:latin typeface="+mn-lt"/>
                <a:cs typeface="Arial" charset="0"/>
              </a:rPr>
              <a:t>Azolla</a:t>
            </a:r>
            <a:r>
              <a:rPr lang="es-ES_tradnl" sz="1800" b="1">
                <a:latin typeface="+mn-lt"/>
                <a:cs typeface="Arial" charset="0"/>
              </a:rPr>
              <a:t>)</a:t>
            </a:r>
            <a:endParaRPr lang="es-ES" sz="1800" b="1">
              <a:latin typeface="+mn-lt"/>
              <a:cs typeface="Arial" charset="0"/>
            </a:endParaRPr>
          </a:p>
        </p:txBody>
      </p:sp>
      <p:sp>
        <p:nvSpPr>
          <p:cNvPr id="111624" name="Text Box 5"/>
          <p:cNvSpPr txBox="1">
            <a:spLocks noChangeArrowheads="1"/>
          </p:cNvSpPr>
          <p:nvPr/>
        </p:nvSpPr>
        <p:spPr bwMode="auto">
          <a:xfrm>
            <a:off x="4257211" y="2877344"/>
            <a:ext cx="3865563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DomCasual BT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DomCasual BT" pitchFamily="66" charset="0"/>
              </a:defRPr>
            </a:lvl9pPr>
          </a:lstStyle>
          <a:p>
            <a:pPr eaLnBrk="1" hangingPunct="1"/>
            <a:r>
              <a:rPr lang="es-ES_tradnl" sz="1800" b="1">
                <a:latin typeface="+mn-lt"/>
                <a:cs typeface="Arial" charset="0"/>
              </a:rPr>
              <a:t>Peste de auga (</a:t>
            </a:r>
            <a:r>
              <a:rPr lang="es-ES_tradnl" sz="1800" b="1" i="1">
                <a:latin typeface="+mn-lt"/>
                <a:cs typeface="Arial" charset="0"/>
              </a:rPr>
              <a:t>Elodea</a:t>
            </a:r>
            <a:r>
              <a:rPr lang="es-ES_tradnl" sz="1800" b="1">
                <a:latin typeface="+mn-lt"/>
                <a:cs typeface="Arial" charset="0"/>
              </a:rPr>
              <a:t>)</a:t>
            </a:r>
            <a:endParaRPr lang="es-ES" sz="1800" b="1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2725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954599-8C89-D91A-82CD-EE073C38B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" y="66256"/>
            <a:ext cx="9144000" cy="609904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683568" y="6206969"/>
            <a:ext cx="8337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/>
              <a:t>MONTAXE E FOTOS: Adela Leiro, </a:t>
            </a:r>
            <a:r>
              <a:rPr lang="es-ES" sz="1600" b="1" dirty="0" err="1"/>
              <a:t>Mon</a:t>
            </a:r>
            <a:r>
              <a:rPr lang="es-ES" sz="1600" b="1" dirty="0"/>
              <a:t> </a:t>
            </a:r>
            <a:r>
              <a:rPr lang="es-ES" sz="1600" b="1" dirty="0" err="1"/>
              <a:t>Daporta</a:t>
            </a:r>
            <a:r>
              <a:rPr lang="es-ES" sz="1600" b="1" dirty="0"/>
              <a:t>, Colectivo </a:t>
            </a:r>
            <a:r>
              <a:rPr lang="es-ES" sz="1600" b="1" dirty="0" err="1"/>
              <a:t>Ecoloxista</a:t>
            </a:r>
            <a:r>
              <a:rPr lang="es-ES" sz="1600" b="1" dirty="0"/>
              <a:t> do Salnés, Santi García</a:t>
            </a:r>
          </a:p>
          <a:p>
            <a:pPr algn="r"/>
            <a:r>
              <a:rPr lang="es-ES" sz="1600" b="1" dirty="0"/>
              <a:t>Realizado en 2013 e actualizado en 2026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BEF4786-A239-8047-6063-D21E24AAEC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198" y="16678472"/>
            <a:ext cx="4450499" cy="333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35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2002</Words>
  <Application>Microsoft Office PowerPoint</Application>
  <PresentationFormat>Presentación en pantalla (4:3)</PresentationFormat>
  <Paragraphs>263</Paragraphs>
  <Slides>91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91</vt:i4>
      </vt:variant>
    </vt:vector>
  </HeadingPairs>
  <TitlesOfParts>
    <vt:vector size="98" baseType="lpstr">
      <vt:lpstr>Arial</vt:lpstr>
      <vt:lpstr>Arial Black</vt:lpstr>
      <vt:lpstr>Calibri</vt:lpstr>
      <vt:lpstr>georgia</vt:lpstr>
      <vt:lpstr>Google Sans Flex</vt:lpstr>
      <vt:lpstr>Times New Roman</vt:lpstr>
      <vt:lpstr>Tema de Office</vt:lpstr>
      <vt:lpstr>Río Umia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XEOLOXÍA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FLORA</vt:lpstr>
      <vt:lpstr>Presentación de PowerPoint</vt:lpstr>
      <vt:lpstr>Presentación de PowerPoint</vt:lpstr>
      <vt:lpstr>Presentación de PowerPoint</vt:lpstr>
      <vt:lpstr>Presentación de PowerPoint</vt:lpstr>
      <vt:lpstr>Bidueiral no curso alto</vt:lpstr>
      <vt:lpstr>Presentación de PowerPoint</vt:lpstr>
      <vt:lpstr>Presentación de PowerPoint</vt:lpstr>
      <vt:lpstr>Presentación de PowerPoint</vt:lpstr>
      <vt:lpstr>Lúpulo (Humulus lupulus)</vt:lpstr>
      <vt:lpstr>Fentos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ESPAZOS PROTEXIDOS</vt:lpstr>
      <vt:lpstr>APROVEITAMENTO</vt:lpstr>
      <vt:lpstr>Presentación de PowerPoint</vt:lpstr>
      <vt:lpstr>Presentación de PowerPoint</vt:lpstr>
      <vt:lpstr>Presentación de PowerPoint</vt:lpstr>
      <vt:lpstr>APROVEITAMENTO HIDROELÉCTRICO Micentrais: A Goleta (A Estrada), Sebil (Cuntis) Central do Umia (Caldas)</vt:lpstr>
      <vt:lpstr>Presentación de PowerPoint</vt:lpstr>
      <vt:lpstr>ABASTECEMENTO DE AUGA: Caldas, Baión, Pontearnelas e Cabanelas.</vt:lpstr>
      <vt:lpstr>Presentación de PowerPoint</vt:lpstr>
      <vt:lpstr>Presentación de PowerPoint</vt:lpstr>
      <vt:lpstr>Presentación de PowerPoint</vt:lpstr>
      <vt:lpstr>LECER</vt:lpstr>
      <vt:lpstr>DATOS HISTÓRICOS</vt:lpstr>
      <vt:lpstr>Presentación de PowerPoint</vt:lpstr>
      <vt:lpstr>Presentación de PowerPoint</vt:lpstr>
      <vt:lpstr>Presentación de PowerPoint</vt:lpstr>
      <vt:lpstr>TRADICIÓNS</vt:lpstr>
      <vt:lpstr>CURIOSIDADES</vt:lpstr>
      <vt:lpstr>LITERATURA</vt:lpstr>
      <vt:lpstr>PROBLEMAS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Río Miño</dc:title>
  <dc:creator>Adela</dc:creator>
  <cp:lastModifiedBy>Adela Leiro Lois</cp:lastModifiedBy>
  <cp:revision>52</cp:revision>
  <dcterms:created xsi:type="dcterms:W3CDTF">2013-07-25T18:29:16Z</dcterms:created>
  <dcterms:modified xsi:type="dcterms:W3CDTF">2026-10-22T13:52:06Z</dcterms:modified>
</cp:coreProperties>
</file>